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Lst>
  <p:sldSz cx="12192000" cy="6858000"/>
  <p:notesSz cx="6858000" cy="1857375"/>
  <p:embeddedFontLst>
    <p:embeddedFont>
      <p:font typeface="Calibri" panose="020F0502020204030204" pitchFamily="34" charset="0"/>
      <p:regular r:id="rId50"/>
      <p:bold r:id="rId51"/>
      <p:italic r:id="rId52"/>
      <p:boldItalic r:id="rId53"/>
    </p:embeddedFont>
    <p:embeddedFont>
      <p:font typeface="IBM Plex Mono SemiBold" panose="020B0604020202020204" charset="0"/>
      <p:regular r:id="rId54"/>
      <p:bold r:id="rId55"/>
      <p:italic r:id="rId56"/>
      <p:boldItalic r:id="rId57"/>
    </p:embeddedFont>
    <p:embeddedFont>
      <p:font typeface="Roboto" panose="020B0604020202020204" charset="0"/>
      <p:regular r:id="rId58"/>
      <p:bold r:id="rId59"/>
      <p:italic r:id="rId60"/>
      <p:boldItalic r:id="rId61"/>
    </p:embeddedFont>
    <p:embeddedFont>
      <p:font typeface="IBM Plex Mono" panose="020B0604020202020204"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6" roundtripDataSignature="AMtx7mjo9P3E+XfH8vLAuDFD7ug16PEuB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700"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61"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jpg>
</file>

<file path=ppt/media/image32.png>
</file>

<file path=ppt/media/image33.png>
</file>

<file path=ppt/media/image34.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4" name="Google Shape;8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74421630c3_0_29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g274421630c3_0_2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6" name="Google Shape;18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74421630c3_0_38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g274421630c3_0_3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0" name="Google Shape;200;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 name="Google Shape;207;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08" name="Google Shape;208;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5" name="Google Shape;215;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16" name="Google Shape;216;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 name="Google Shape;9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5" name="Google Shape;245;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5" name="Google Shape;285;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4" name="Google Shape;294;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2" name="Google Shape;302;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4" name="Google Shape;334;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2" name="Google Shape;342;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3" name="Google Shape;343;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1" name="Google Shape;351;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7" name="Google Shape;367;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3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2" name="Google Shape;372;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3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9" name="Google Shape;379;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6" name="Google Shape;386;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3" name="Google Shape;393;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4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8" name="Google Shape;398;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4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5" name="Google Shape;405;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4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2" name="Google Shape;412;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4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9" name="Google Shape;419;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p4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4" name="Google Shape;424;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4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2" name="Google Shape;432;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p4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0" name="Google Shape;440;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4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7" name="Google Shape;447;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19" name="Google Shape;119;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1_Blank">
  <p:cSld name="1_Blank">
    <p:spTree>
      <p:nvGrpSpPr>
        <p:cNvPr id="1" name="Shape 11"/>
        <p:cNvGrpSpPr/>
        <p:nvPr/>
      </p:nvGrpSpPr>
      <p:grpSpPr>
        <a:xfrm>
          <a:off x="0" y="0"/>
          <a:ext cx="0" cy="0"/>
          <a:chOff x="0" y="0"/>
          <a:chExt cx="0" cy="0"/>
        </a:xfrm>
      </p:grpSpPr>
      <p:sp>
        <p:nvSpPr>
          <p:cNvPr id="12" name="Google Shape;12;p5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rgbClr val="005493"/>
              </a:buClr>
              <a:buSzPts val="4800"/>
              <a:buFont typeface="IBM Plex Mono SemiBold"/>
              <a:buNone/>
              <a:defRPr sz="4800" b="0" i="0" u="none" strike="noStrike" cap="none">
                <a:solidFill>
                  <a:srgbClr val="005493"/>
                </a:solidFill>
                <a:latin typeface="IBM Plex Mono SemiBold"/>
                <a:ea typeface="IBM Plex Mono SemiBold"/>
                <a:cs typeface="IBM Plex Mono SemiBold"/>
                <a:sym typeface="IBM Plex Mono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6"/>
        <p:cNvGrpSpPr/>
        <p:nvPr/>
      </p:nvGrpSpPr>
      <p:grpSpPr>
        <a:xfrm>
          <a:off x="0" y="0"/>
          <a:ext cx="0" cy="0"/>
          <a:chOff x="0" y="0"/>
          <a:chExt cx="0" cy="0"/>
        </a:xfrm>
      </p:grpSpPr>
      <p:sp>
        <p:nvSpPr>
          <p:cNvPr id="57" name="Google Shape;57;p5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8" name="Google Shape;58;p5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9" name="Google Shape;59;p5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0" name="Google Shape;60;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2" name="Google Shape;62;p59"/>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3"/>
        <p:cNvGrpSpPr/>
        <p:nvPr/>
      </p:nvGrpSpPr>
      <p:grpSpPr>
        <a:xfrm>
          <a:off x="0" y="0"/>
          <a:ext cx="0" cy="0"/>
          <a:chOff x="0" y="0"/>
          <a:chExt cx="0" cy="0"/>
        </a:xfrm>
      </p:grpSpPr>
      <p:sp>
        <p:nvSpPr>
          <p:cNvPr id="64" name="Google Shape;64;p6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5" name="Google Shape;65;p60"/>
          <p:cNvSpPr>
            <a:spLocks noGrp="1"/>
          </p:cNvSpPr>
          <p:nvPr>
            <p:ph type="pic" idx="2"/>
          </p:nvPr>
        </p:nvSpPr>
        <p:spPr>
          <a:xfrm>
            <a:off x="5183188" y="987425"/>
            <a:ext cx="6172200" cy="4873625"/>
          </a:xfrm>
          <a:prstGeom prst="rect">
            <a:avLst/>
          </a:prstGeom>
          <a:noFill/>
          <a:ln>
            <a:noFill/>
          </a:ln>
        </p:spPr>
      </p:sp>
      <p:sp>
        <p:nvSpPr>
          <p:cNvPr id="66" name="Google Shape;66;p6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7" name="Google Shape;67;p6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0"/>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0"/>
        <p:cNvGrpSpPr/>
        <p:nvPr/>
      </p:nvGrpSpPr>
      <p:grpSpPr>
        <a:xfrm>
          <a:off x="0" y="0"/>
          <a:ext cx="0" cy="0"/>
          <a:chOff x="0" y="0"/>
          <a:chExt cx="0" cy="0"/>
        </a:xfrm>
      </p:grpSpPr>
      <p:sp>
        <p:nvSpPr>
          <p:cNvPr id="71" name="Google Shape;71;p6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2" name="Google Shape;72;p6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3" name="Google Shape;73;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4" name="Google Shape;74;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5" name="Google Shape;75;p6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6"/>
        <p:cNvGrpSpPr/>
        <p:nvPr/>
      </p:nvGrpSpPr>
      <p:grpSpPr>
        <a:xfrm>
          <a:off x="0" y="0"/>
          <a:ext cx="0" cy="0"/>
          <a:chOff x="0" y="0"/>
          <a:chExt cx="0" cy="0"/>
        </a:xfrm>
      </p:grpSpPr>
      <p:sp>
        <p:nvSpPr>
          <p:cNvPr id="77" name="Google Shape;77;p6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8" name="Google Shape;78;p6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9" name="Google Shape;79;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0" name="Google Shape;80;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6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5" name="Google Shape;15;p5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5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 name="Google Shape;18;p5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19" name="Google Shape;19;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5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Vertical Title and Text">
  <p:cSld name="1_Vertical Title and Text">
    <p:spTree>
      <p:nvGrpSpPr>
        <p:cNvPr id="1" name="Shape 22"/>
        <p:cNvGrpSpPr/>
        <p:nvPr/>
      </p:nvGrpSpPr>
      <p:grpSpPr>
        <a:xfrm>
          <a:off x="0" y="0"/>
          <a:ext cx="0" cy="0"/>
          <a:chOff x="0" y="0"/>
          <a:chExt cx="0" cy="0"/>
        </a:xfrm>
      </p:grpSpPr>
      <p:sp>
        <p:nvSpPr>
          <p:cNvPr id="23" name="Google Shape;23;p5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Google Shape;24;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5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7" name="Google Shape;27;p5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8" name="Google Shape;28;p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 name="Google Shape;29;p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 name="Google Shape;30;p54"/>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3" name="Google Shape;33;p5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4" name="Google Shape;34;p5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5" name="Google Shape;35;p5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6" name="Google Shape;36;p5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7" name="Google Shape;37;p55"/>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5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0" name="Google Shape;40;p5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1" name="Google Shape;41;p5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Google Shape;42;p5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Google Shape;43;p5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5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5" name="Google Shape;45;p5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6" name="Google Shape;46;p56"/>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5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9" name="Google Shape;49;p5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0" name="Google Shape;50;p5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1" name="Google Shape;51;p57"/>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9"/>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600" b="0" i="0" u="none" strike="noStrike" cap="none">
                <a:solidFill>
                  <a:srgbClr val="1C7DDB"/>
                </a:solidFill>
                <a:latin typeface="Arial"/>
                <a:ea typeface="Arial"/>
                <a:cs typeface="Arial"/>
                <a:sym typeface="Arial"/>
              </a:defRPr>
            </a:lvl1pPr>
            <a:lvl2pPr marL="0" marR="0" lvl="1" indent="0" algn="r" rtl="0">
              <a:spcBef>
                <a:spcPts val="0"/>
              </a:spcBef>
              <a:buNone/>
              <a:defRPr sz="1600" b="0" i="0" u="none" strike="noStrike" cap="none">
                <a:solidFill>
                  <a:srgbClr val="1C7DDB"/>
                </a:solidFill>
                <a:latin typeface="Arial"/>
                <a:ea typeface="Arial"/>
                <a:cs typeface="Arial"/>
                <a:sym typeface="Arial"/>
              </a:defRPr>
            </a:lvl2pPr>
            <a:lvl3pPr marL="0" marR="0" lvl="2" indent="0" algn="r" rtl="0">
              <a:spcBef>
                <a:spcPts val="0"/>
              </a:spcBef>
              <a:buNone/>
              <a:defRPr sz="1600" b="0" i="0" u="none" strike="noStrike" cap="none">
                <a:solidFill>
                  <a:srgbClr val="1C7DDB"/>
                </a:solidFill>
                <a:latin typeface="Arial"/>
                <a:ea typeface="Arial"/>
                <a:cs typeface="Arial"/>
                <a:sym typeface="Arial"/>
              </a:defRPr>
            </a:lvl3pPr>
            <a:lvl4pPr marL="0" marR="0" lvl="3" indent="0" algn="r" rtl="0">
              <a:spcBef>
                <a:spcPts val="0"/>
              </a:spcBef>
              <a:buNone/>
              <a:defRPr sz="1600" b="0" i="0" u="none" strike="noStrike" cap="none">
                <a:solidFill>
                  <a:srgbClr val="1C7DDB"/>
                </a:solidFill>
                <a:latin typeface="Arial"/>
                <a:ea typeface="Arial"/>
                <a:cs typeface="Arial"/>
                <a:sym typeface="Arial"/>
              </a:defRPr>
            </a:lvl4pPr>
            <a:lvl5pPr marL="0" marR="0" lvl="4" indent="0" algn="r" rtl="0">
              <a:spcBef>
                <a:spcPts val="0"/>
              </a:spcBef>
              <a:buNone/>
              <a:defRPr sz="1600" b="0" i="0" u="none" strike="noStrike" cap="none">
                <a:solidFill>
                  <a:srgbClr val="1C7DDB"/>
                </a:solidFill>
                <a:latin typeface="Arial"/>
                <a:ea typeface="Arial"/>
                <a:cs typeface="Arial"/>
                <a:sym typeface="Arial"/>
              </a:defRPr>
            </a:lvl5pPr>
            <a:lvl6pPr marL="0" marR="0" lvl="5" indent="0" algn="r" rtl="0">
              <a:spcBef>
                <a:spcPts val="0"/>
              </a:spcBef>
              <a:buNone/>
              <a:defRPr sz="1600" b="0" i="0" u="none" strike="noStrike" cap="none">
                <a:solidFill>
                  <a:srgbClr val="1C7DDB"/>
                </a:solidFill>
                <a:latin typeface="Arial"/>
                <a:ea typeface="Arial"/>
                <a:cs typeface="Arial"/>
                <a:sym typeface="Arial"/>
              </a:defRPr>
            </a:lvl6pPr>
            <a:lvl7pPr marL="0" marR="0" lvl="6" indent="0" algn="r" rtl="0">
              <a:spcBef>
                <a:spcPts val="0"/>
              </a:spcBef>
              <a:buNone/>
              <a:defRPr sz="1600" b="0" i="0" u="none" strike="noStrike" cap="none">
                <a:solidFill>
                  <a:srgbClr val="1C7DDB"/>
                </a:solidFill>
                <a:latin typeface="Arial"/>
                <a:ea typeface="Arial"/>
                <a:cs typeface="Arial"/>
                <a:sym typeface="Arial"/>
              </a:defRPr>
            </a:lvl7pPr>
            <a:lvl8pPr marL="0" marR="0" lvl="7" indent="0" algn="r" rtl="0">
              <a:spcBef>
                <a:spcPts val="0"/>
              </a:spcBef>
              <a:buNone/>
              <a:defRPr sz="1600" b="0" i="0" u="none" strike="noStrike" cap="none">
                <a:solidFill>
                  <a:srgbClr val="1C7DDB"/>
                </a:solidFill>
                <a:latin typeface="Arial"/>
                <a:ea typeface="Arial"/>
                <a:cs typeface="Arial"/>
                <a:sym typeface="Arial"/>
              </a:defRPr>
            </a:lvl8pPr>
            <a:lvl9pPr marL="0" marR="0" lvl="8" indent="0" algn="r" rtl="0">
              <a:spcBef>
                <a:spcPts val="0"/>
              </a:spcBef>
              <a:buNone/>
              <a:defRPr sz="1600" b="0" i="0" u="none" strike="noStrike" cap="none">
                <a:solidFill>
                  <a:srgbClr val="1C7DDB"/>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github.com/yusufbrima/IBMDSCapstone/blob/main/Week2/jupyter-labs-eda-sql-coursera_sqllite.ipynb"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github.com/yusufbrima/IBMDSCapstone/blob/main/Week2/IBM-DS0321EN-SkillsNetwork_labs_module_2_jupyter-labs-eda-dataviz.ipynb.jupyterlite.ipynb"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github.com/yusufbrima/IBMDSCapstone/blob/main/Week2/jupyter-labs-eda-sql-coursera_sqllite.ipynb"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github.com/yusufbrima/IBMDSCapstone/blob/main/Week3/IBM-DS0321EN-SkillsNetwork_labs_module_3_lab_jupyter_launch_site_location.jupyterlite.ipynb"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github.com/yusufbrima/IBMDSCapstone/blob/main/Week3/spacex_dash_app.py"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github.com/yusufbrima/IBMDSCapstone/blob/main/Week4/SpaceX_Machine_Learning_Prediction_Part_5.jupyterlite.ipynb"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9.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api.spacexdata.com/v4/rocket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github.com/yusufbrima/IBMDSCapstone/blob/main/Week1/jupyter-labs-spacex-data-collection-api.ipynb"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github.com/yusufbrima/IBMDSCapstone/blob/main/Week1/labs-jupyter-spacex-Data%20wrangl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
        <p:cNvGrpSpPr/>
        <p:nvPr/>
      </p:nvGrpSpPr>
      <p:grpSpPr>
        <a:xfrm>
          <a:off x="0" y="0"/>
          <a:ext cx="0" cy="0"/>
          <a:chOff x="0" y="0"/>
          <a:chExt cx="0" cy="0"/>
        </a:xfrm>
      </p:grpSpPr>
      <p:sp>
        <p:nvSpPr>
          <p:cNvPr id="86" name="Google Shape;86;p1"/>
          <p:cNvSpPr txBox="1"/>
          <p:nvPr/>
        </p:nvSpPr>
        <p:spPr>
          <a:xfrm>
            <a:off x="888546" y="4568734"/>
            <a:ext cx="2514600" cy="64629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chemeClr val="dk1"/>
              </a:buClr>
              <a:buFont typeface="Arial"/>
              <a:buNone/>
            </a:pPr>
            <a:r>
              <a:rPr lang="en-US" sz="1800" dirty="0" smtClean="0">
                <a:solidFill>
                  <a:schemeClr val="lt2"/>
                </a:solidFill>
              </a:rPr>
              <a:t>Shubham Khairmode</a:t>
            </a:r>
            <a:endParaRPr dirty="0">
              <a:solidFill>
                <a:schemeClr val="dk1"/>
              </a:solidFill>
            </a:endParaRPr>
          </a:p>
          <a:p>
            <a:pPr marL="0" lvl="0" indent="0" algn="l" rtl="0">
              <a:spcBef>
                <a:spcPts val="0"/>
              </a:spcBef>
              <a:spcAft>
                <a:spcPts val="0"/>
              </a:spcAft>
              <a:buClr>
                <a:schemeClr val="dk1"/>
              </a:buClr>
              <a:buFont typeface="Arial"/>
              <a:buNone/>
            </a:pPr>
            <a:r>
              <a:rPr lang="en-US" sz="1800" dirty="0">
                <a:solidFill>
                  <a:schemeClr val="lt2"/>
                </a:solidFill>
              </a:rPr>
              <a:t>August, 16, 2023</a:t>
            </a:r>
            <a:endParaRPr sz="1800" dirty="0">
              <a:solidFill>
                <a:schemeClr val="lt2"/>
              </a:solidFill>
            </a:endParaRPr>
          </a:p>
        </p:txBody>
      </p:sp>
      <p:pic>
        <p:nvPicPr>
          <p:cNvPr id="87" name="Google Shape;87;p1" descr="IBM Skills Network Logo - Horizontal-noai copy.png"/>
          <p:cNvPicPr preferRelativeResize="0"/>
          <p:nvPr/>
        </p:nvPicPr>
        <p:blipFill rotWithShape="1">
          <a:blip r:embed="rId4">
            <a:alphaModFix/>
          </a:blip>
          <a:srcRect/>
          <a:stretch/>
        </p:blipFill>
        <p:spPr>
          <a:xfrm>
            <a:off x="889820" y="676828"/>
            <a:ext cx="2104103" cy="629183"/>
          </a:xfrm>
          <a:prstGeom prst="rect">
            <a:avLst/>
          </a:prstGeom>
          <a:noFill/>
          <a:ln>
            <a:noFill/>
          </a:ln>
        </p:spPr>
      </p:pic>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167" name="Google Shape;167;p1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
        <p:nvSpPr>
          <p:cNvPr id="168" name="Google Shape;168;p12"/>
          <p:cNvSpPr txBox="1">
            <a:spLocks noGrp="1"/>
          </p:cNvSpPr>
          <p:nvPr>
            <p:ph type="body" idx="1"/>
          </p:nvPr>
        </p:nvSpPr>
        <p:spPr>
          <a:xfrm>
            <a:off x="563986" y="1496025"/>
            <a:ext cx="9745500" cy="4842900"/>
          </a:xfrm>
          <a:prstGeom prst="rect">
            <a:avLst/>
          </a:prstGeom>
          <a:noFill/>
          <a:ln>
            <a:noFill/>
          </a:ln>
        </p:spPr>
        <p:txBody>
          <a:bodyPr spcFirstLastPara="1" wrap="square" lIns="91425" tIns="45700" rIns="91425" bIns="45700" anchor="t" anchorCtr="0">
            <a:noAutofit/>
          </a:bodyPr>
          <a:lstStyle/>
          <a:p>
            <a:pPr marL="457200" marR="0" lvl="0"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Exploratory SQL Queries</a:t>
            </a:r>
            <a:endParaRPr sz="2100">
              <a:solidFill>
                <a:schemeClr val="dk1"/>
              </a:solidFill>
              <a:latin typeface="Calibri"/>
              <a:ea typeface="Calibri"/>
              <a:cs typeface="Calibri"/>
              <a:sym typeface="Calibri"/>
            </a:endParaRPr>
          </a:p>
          <a:p>
            <a:pPr marL="914400" marR="0" lvl="1"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Identified unique launch sites</a:t>
            </a:r>
            <a:endParaRPr sz="2100">
              <a:solidFill>
                <a:schemeClr val="dk1"/>
              </a:solidFill>
              <a:latin typeface="Calibri"/>
              <a:ea typeface="Calibri"/>
              <a:cs typeface="Calibri"/>
              <a:sym typeface="Calibri"/>
            </a:endParaRPr>
          </a:p>
          <a:p>
            <a:pPr marL="914400" marR="0" lvl="1"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Analyzed top 5 sites starting with 'CCA'</a:t>
            </a:r>
            <a:endParaRPr sz="2100">
              <a:solidFill>
                <a:schemeClr val="dk1"/>
              </a:solidFill>
              <a:latin typeface="Calibri"/>
              <a:ea typeface="Calibri"/>
              <a:cs typeface="Calibri"/>
              <a:sym typeface="Calibri"/>
            </a:endParaRPr>
          </a:p>
          <a:p>
            <a:pPr marL="914400" marR="0" lvl="1"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Calculated total payload mass for NASA (CRS) boosters</a:t>
            </a:r>
            <a:endParaRPr sz="2100">
              <a:solidFill>
                <a:schemeClr val="dk1"/>
              </a:solidFill>
              <a:latin typeface="Calibri"/>
              <a:ea typeface="Calibri"/>
              <a:cs typeface="Calibri"/>
              <a:sym typeface="Calibri"/>
            </a:endParaRPr>
          </a:p>
          <a:p>
            <a:pPr marL="914400" marR="0" lvl="1"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Determined average payload for F9 v1.1 boosters</a:t>
            </a:r>
            <a:endParaRPr sz="2100">
              <a:solidFill>
                <a:schemeClr val="dk1"/>
              </a:solidFill>
              <a:latin typeface="Calibri"/>
              <a:ea typeface="Calibri"/>
              <a:cs typeface="Calibri"/>
              <a:sym typeface="Calibri"/>
            </a:endParaRPr>
          </a:p>
          <a:p>
            <a:pPr marL="914400" marR="0" lvl="1"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Found date of first successful ground pad landing</a:t>
            </a:r>
            <a:endParaRPr sz="2100">
              <a:solidFill>
                <a:schemeClr val="dk1"/>
              </a:solidFill>
              <a:latin typeface="Calibri"/>
              <a:ea typeface="Calibri"/>
              <a:cs typeface="Calibri"/>
              <a:sym typeface="Calibri"/>
            </a:endParaRPr>
          </a:p>
          <a:p>
            <a:pPr marL="914400" marR="0" lvl="1"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Retrieved boosters with drone ship success and 4000-6000 kg payload</a:t>
            </a:r>
            <a:endParaRPr sz="2100">
              <a:solidFill>
                <a:schemeClr val="dk1"/>
              </a:solidFill>
              <a:latin typeface="Calibri"/>
              <a:ea typeface="Calibri"/>
              <a:cs typeface="Calibri"/>
              <a:sym typeface="Calibri"/>
            </a:endParaRPr>
          </a:p>
          <a:p>
            <a:pPr marL="914400" marR="0" lvl="1"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Counted total successful and failed outcomes</a:t>
            </a:r>
            <a:endParaRPr sz="2100">
              <a:solidFill>
                <a:schemeClr val="dk1"/>
              </a:solidFill>
              <a:latin typeface="Calibri"/>
              <a:ea typeface="Calibri"/>
              <a:cs typeface="Calibri"/>
              <a:sym typeface="Calibri"/>
            </a:endParaRPr>
          </a:p>
          <a:p>
            <a:pPr marL="914400" marR="0" lvl="1"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Identified boosters with max payload mass</a:t>
            </a:r>
            <a:endParaRPr sz="2100">
              <a:solidFill>
                <a:schemeClr val="dk1"/>
              </a:solidFill>
              <a:latin typeface="Calibri"/>
              <a:ea typeface="Calibri"/>
              <a:cs typeface="Calibri"/>
              <a:sym typeface="Calibri"/>
            </a:endParaRPr>
          </a:p>
          <a:p>
            <a:pPr marL="457200" marR="0" lvl="0"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Examined failed drone ship outcomes, booster versions, sites in 2015</a:t>
            </a:r>
            <a:endParaRPr sz="2100">
              <a:solidFill>
                <a:schemeClr val="dk1"/>
              </a:solidFill>
              <a:latin typeface="Calibri"/>
              <a:ea typeface="Calibri"/>
              <a:cs typeface="Calibri"/>
              <a:sym typeface="Calibri"/>
            </a:endParaRPr>
          </a:p>
          <a:p>
            <a:pPr marL="914400" marR="0" lvl="1" indent="-361950" algn="l" rtl="0">
              <a:lnSpc>
                <a:spcPct val="9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Ranked landing outcomes from 2010-06-04 to 2017-03-20</a:t>
            </a:r>
            <a:endParaRPr sz="2100">
              <a:solidFill>
                <a:schemeClr val="dk1"/>
              </a:solidFill>
              <a:latin typeface="Calibri"/>
              <a:ea typeface="Calibri"/>
              <a:cs typeface="Calibri"/>
              <a:sym typeface="Calibri"/>
            </a:endParaRPr>
          </a:p>
          <a:p>
            <a:pPr marL="914400" marR="0" lvl="0" indent="0" algn="l" rtl="0">
              <a:lnSpc>
                <a:spcPct val="90000"/>
              </a:lnSpc>
              <a:spcBef>
                <a:spcPts val="0"/>
              </a:spcBef>
              <a:spcAft>
                <a:spcPts val="0"/>
              </a:spcAft>
              <a:buNone/>
            </a:pPr>
            <a:endParaRPr sz="2100">
              <a:solidFill>
                <a:schemeClr val="dk1"/>
              </a:solidFill>
              <a:latin typeface="Calibri"/>
              <a:ea typeface="Calibri"/>
              <a:cs typeface="Calibri"/>
              <a:sym typeface="Calibri"/>
            </a:endParaRPr>
          </a:p>
          <a:p>
            <a:pPr marL="457200" lvl="0" indent="-361950" algn="l" rtl="0">
              <a:lnSpc>
                <a:spcPct val="90000"/>
              </a:lnSpc>
              <a:spcBef>
                <a:spcPts val="1000"/>
              </a:spcBef>
              <a:spcAft>
                <a:spcPts val="0"/>
              </a:spcAft>
              <a:buClr>
                <a:schemeClr val="dk1"/>
              </a:buClr>
              <a:buSzPts val="2100"/>
              <a:buChar char="•"/>
            </a:pPr>
            <a:r>
              <a:rPr lang="en-US" sz="2000" u="sng">
                <a:solidFill>
                  <a:schemeClr val="hlink"/>
                </a:solidFill>
                <a:latin typeface="Calibri"/>
                <a:ea typeface="Calibri"/>
                <a:cs typeface="Calibri"/>
                <a:sym typeface="Calibri"/>
                <a:hlinkClick r:id="rId4"/>
              </a:rPr>
              <a:t>See source code for implementation details.</a:t>
            </a:r>
            <a:endParaRPr sz="2100">
              <a:solidFill>
                <a:schemeClr val="dk1"/>
              </a:solidFill>
              <a:latin typeface="Calibri"/>
              <a:ea typeface="Calibri"/>
              <a:cs typeface="Calibri"/>
              <a:sym typeface="Calibri"/>
            </a:endParaRPr>
          </a:p>
        </p:txBody>
      </p:sp>
      <p:sp>
        <p:nvSpPr>
          <p:cNvPr id="169" name="Google Shape;169;p12"/>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Data Visualization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g274421630c3_0_294"/>
          <p:cNvSpPr txBox="1">
            <a:spLocks noGrp="1"/>
          </p:cNvSpPr>
          <p:nvPr>
            <p:ph type="sldNum" idx="12"/>
          </p:nvPr>
        </p:nvSpPr>
        <p:spPr>
          <a:xfrm>
            <a:off x="8714772" y="6025573"/>
            <a:ext cx="2743200" cy="401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
        <p:nvSpPr>
          <p:cNvPr id="175" name="Google Shape;175;g274421630c3_0_294"/>
          <p:cNvSpPr txBox="1">
            <a:spLocks noGrp="1"/>
          </p:cNvSpPr>
          <p:nvPr>
            <p:ph type="body" idx="1"/>
          </p:nvPr>
        </p:nvSpPr>
        <p:spPr>
          <a:xfrm>
            <a:off x="770010" y="1825625"/>
            <a:ext cx="9745500" cy="435120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rgbClr val="292929"/>
              </a:buClr>
              <a:buSzPts val="2200"/>
              <a:buFont typeface="Arial"/>
              <a:buChar char="•"/>
            </a:pPr>
            <a:r>
              <a:rPr lang="en-US" sz="2200">
                <a:solidFill>
                  <a:srgbClr val="292929"/>
                </a:solidFill>
              </a:rPr>
              <a:t>Catplots, barplots, scatterplot and line plots were used to to visualization the data to study various trends and insights.</a:t>
            </a:r>
            <a:endParaRPr/>
          </a:p>
          <a:p>
            <a:pPr marL="457200" lvl="0" indent="-361950" algn="l" rtl="0">
              <a:lnSpc>
                <a:spcPct val="90000"/>
              </a:lnSpc>
              <a:spcBef>
                <a:spcPts val="0"/>
              </a:spcBef>
              <a:spcAft>
                <a:spcPts val="0"/>
              </a:spcAft>
              <a:buClr>
                <a:schemeClr val="dk1"/>
              </a:buClr>
              <a:buSzPts val="2100"/>
              <a:buChar char="•"/>
            </a:pPr>
            <a:r>
              <a:rPr lang="en-US" sz="2000" u="sng">
                <a:solidFill>
                  <a:schemeClr val="hlink"/>
                </a:solidFill>
                <a:latin typeface="Calibri"/>
                <a:ea typeface="Calibri"/>
                <a:cs typeface="Calibri"/>
                <a:sym typeface="Calibri"/>
                <a:hlinkClick r:id="rId4"/>
              </a:rPr>
              <a:t>See source code for implementation details.</a:t>
            </a:r>
            <a:endParaRPr/>
          </a:p>
          <a:p>
            <a:pPr marL="228600" marR="0" lvl="0" indent="-50800" algn="l" rtl="0">
              <a:lnSpc>
                <a:spcPct val="90000"/>
              </a:lnSpc>
              <a:spcBef>
                <a:spcPts val="1000"/>
              </a:spcBef>
              <a:spcAft>
                <a:spcPts val="0"/>
              </a:spcAft>
              <a:buClr>
                <a:schemeClr val="dk1"/>
              </a:buClr>
              <a:buSzPts val="2800"/>
              <a:buFont typeface="Arial"/>
              <a:buNone/>
            </a:pPr>
            <a:endParaRPr sz="2800">
              <a:solidFill>
                <a:schemeClr val="dk1"/>
              </a:solidFill>
              <a:latin typeface="Calibri"/>
              <a:ea typeface="Calibri"/>
              <a:cs typeface="Calibri"/>
              <a:sym typeface="Calibri"/>
            </a:endParaRPr>
          </a:p>
        </p:txBody>
      </p:sp>
      <p:sp>
        <p:nvSpPr>
          <p:cNvPr id="176" name="Google Shape;176;g274421630c3_0_294"/>
          <p:cNvSpPr txBox="1"/>
          <p:nvPr/>
        </p:nvSpPr>
        <p:spPr>
          <a:xfrm>
            <a:off x="770011" y="538650"/>
            <a:ext cx="10515600" cy="549000"/>
          </a:xfrm>
          <a:prstGeom prst="rect">
            <a:avLst/>
          </a:prstGeom>
          <a:noFill/>
          <a:ln>
            <a:noFill/>
          </a:ln>
        </p:spPr>
        <p:txBody>
          <a:bodyPr spcFirstLastPara="1" wrap="square" lIns="91425" tIns="45700" rIns="91425" bIns="45700" anchor="ctr" anchorCtr="0">
            <a:normAutofit fontScale="92500"/>
          </a:bodyPr>
          <a:lstStyle/>
          <a:p>
            <a:pPr marL="0" marR="0" lvl="0" indent="0" algn="l" rtl="0">
              <a:lnSpc>
                <a:spcPct val="90000"/>
              </a:lnSpc>
              <a:spcBef>
                <a:spcPts val="0"/>
              </a:spcBef>
              <a:spcAft>
                <a:spcPts val="0"/>
              </a:spcAft>
              <a:buClr>
                <a:srgbClr val="0B49CB"/>
              </a:buClr>
              <a:buSzPts val="4000"/>
              <a:buFont typeface="Arial"/>
              <a:buNone/>
            </a:pPr>
            <a:r>
              <a:rPr lang="en-US" sz="4000">
                <a:solidFill>
                  <a:srgbClr val="0B49CB"/>
                </a:solidFill>
                <a:latin typeface="Arial"/>
                <a:ea typeface="Arial"/>
                <a:cs typeface="Arial"/>
                <a:sym typeface="Arial"/>
              </a:rPr>
              <a:t>EDA with Data Visualization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0"/>
        <p:cNvGrpSpPr/>
        <p:nvPr/>
      </p:nvGrpSpPr>
      <p:grpSpPr>
        <a:xfrm>
          <a:off x="0" y="0"/>
          <a:ext cx="0" cy="0"/>
          <a:chOff x="0" y="0"/>
          <a:chExt cx="0" cy="0"/>
        </a:xfrm>
      </p:grpSpPr>
      <p:sp>
        <p:nvSpPr>
          <p:cNvPr id="181" name="Google Shape;181;p1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
        <p:nvSpPr>
          <p:cNvPr id="182" name="Google Shape;182;p13"/>
          <p:cNvSpPr txBox="1">
            <a:spLocks noGrp="1"/>
          </p:cNvSpPr>
          <p:nvPr>
            <p:ph type="body" idx="1"/>
          </p:nvPr>
        </p:nvSpPr>
        <p:spPr>
          <a:xfrm>
            <a:off x="770010" y="1806575"/>
            <a:ext cx="9745589" cy="4351338"/>
          </a:xfrm>
          <a:prstGeom prst="rect">
            <a:avLst/>
          </a:prstGeom>
          <a:noFill/>
          <a:ln>
            <a:noFill/>
          </a:ln>
        </p:spPr>
        <p:txBody>
          <a:bodyPr spcFirstLastPara="1" wrap="square" lIns="91425" tIns="45700" rIns="91425" bIns="45700" anchor="t" anchorCtr="0">
            <a:noAutofit/>
          </a:bodyPr>
          <a:lstStyle/>
          <a:p>
            <a:pPr marL="457200" lvl="0" indent="-368300" algn="l" rtl="0">
              <a:spcBef>
                <a:spcPts val="0"/>
              </a:spcBef>
              <a:spcAft>
                <a:spcPts val="0"/>
              </a:spcAft>
              <a:buClr>
                <a:srgbClr val="292929"/>
              </a:buClr>
              <a:buSzPts val="2200"/>
              <a:buChar char="•"/>
            </a:pPr>
            <a:r>
              <a:rPr lang="en-US" sz="2200">
                <a:solidFill>
                  <a:srgbClr val="292929"/>
                </a:solidFill>
              </a:rPr>
              <a:t>The following SQL queries were performed:</a:t>
            </a:r>
            <a:endParaRPr sz="2200">
              <a:solidFill>
                <a:srgbClr val="292929"/>
              </a:solidFill>
            </a:endParaRPr>
          </a:p>
          <a:p>
            <a:pPr marL="914400" lvl="1" indent="-368300" algn="l" rtl="0">
              <a:spcBef>
                <a:spcPts val="0"/>
              </a:spcBef>
              <a:spcAft>
                <a:spcPts val="0"/>
              </a:spcAft>
              <a:buClr>
                <a:srgbClr val="292929"/>
              </a:buClr>
              <a:buSzPts val="2200"/>
              <a:buChar char="○"/>
            </a:pPr>
            <a:r>
              <a:rPr lang="en-US" sz="2200">
                <a:solidFill>
                  <a:srgbClr val="292929"/>
                </a:solidFill>
              </a:rPr>
              <a:t>SELECT, Aggregate functions (SUM, AVG, MIN, etc)</a:t>
            </a:r>
            <a:endParaRPr sz="2200">
              <a:solidFill>
                <a:srgbClr val="292929"/>
              </a:solidFill>
            </a:endParaRPr>
          </a:p>
          <a:p>
            <a:pPr marL="914400" lvl="1" indent="-368300" algn="l" rtl="0">
              <a:spcBef>
                <a:spcPts val="0"/>
              </a:spcBef>
              <a:spcAft>
                <a:spcPts val="0"/>
              </a:spcAft>
              <a:buClr>
                <a:srgbClr val="292929"/>
              </a:buClr>
              <a:buSzPts val="2200"/>
              <a:buChar char="○"/>
            </a:pPr>
            <a:r>
              <a:rPr lang="en-US" sz="2200">
                <a:solidFill>
                  <a:srgbClr val="292929"/>
                </a:solidFill>
              </a:rPr>
              <a:t>WHERE clause</a:t>
            </a:r>
            <a:endParaRPr sz="2200">
              <a:solidFill>
                <a:srgbClr val="292929"/>
              </a:solidFill>
            </a:endParaRPr>
          </a:p>
          <a:p>
            <a:pPr marL="914400" lvl="1" indent="-368300" algn="l" rtl="0">
              <a:spcBef>
                <a:spcPts val="0"/>
              </a:spcBef>
              <a:spcAft>
                <a:spcPts val="0"/>
              </a:spcAft>
              <a:buClr>
                <a:srgbClr val="292929"/>
              </a:buClr>
              <a:buSzPts val="2200"/>
              <a:buChar char="○"/>
            </a:pPr>
            <a:r>
              <a:rPr lang="en-US" sz="2200">
                <a:solidFill>
                  <a:srgbClr val="292929"/>
                </a:solidFill>
              </a:rPr>
              <a:t>GROUP BY clause</a:t>
            </a:r>
            <a:endParaRPr sz="2200">
              <a:solidFill>
                <a:srgbClr val="292929"/>
              </a:solidFill>
            </a:endParaRPr>
          </a:p>
          <a:p>
            <a:pPr marL="914400" lvl="1" indent="-368300" algn="l" rtl="0">
              <a:spcBef>
                <a:spcPts val="0"/>
              </a:spcBef>
              <a:spcAft>
                <a:spcPts val="0"/>
              </a:spcAft>
              <a:buClr>
                <a:srgbClr val="292929"/>
              </a:buClr>
              <a:buSzPts val="2200"/>
              <a:buChar char="○"/>
            </a:pPr>
            <a:r>
              <a:rPr lang="en-US" sz="2200">
                <a:solidFill>
                  <a:srgbClr val="292929"/>
                </a:solidFill>
              </a:rPr>
              <a:t>And subqueries</a:t>
            </a:r>
            <a:endParaRPr sz="2200">
              <a:solidFill>
                <a:srgbClr val="292929"/>
              </a:solidFill>
            </a:endParaRPr>
          </a:p>
          <a:p>
            <a:pPr marL="457200" lvl="0" indent="-361950" algn="l" rtl="0">
              <a:lnSpc>
                <a:spcPct val="90000"/>
              </a:lnSpc>
              <a:spcBef>
                <a:spcPts val="0"/>
              </a:spcBef>
              <a:spcAft>
                <a:spcPts val="0"/>
              </a:spcAft>
              <a:buClr>
                <a:schemeClr val="dk1"/>
              </a:buClr>
              <a:buSzPts val="2100"/>
              <a:buChar char="•"/>
            </a:pPr>
            <a:r>
              <a:rPr lang="en-US" sz="2000" u="sng">
                <a:solidFill>
                  <a:schemeClr val="hlink"/>
                </a:solidFill>
                <a:latin typeface="Calibri"/>
                <a:ea typeface="Calibri"/>
                <a:cs typeface="Calibri"/>
                <a:sym typeface="Calibri"/>
                <a:hlinkClick r:id="rId4"/>
              </a:rPr>
              <a:t>See source code for implementation details.</a:t>
            </a:r>
            <a:endParaRPr>
              <a:solidFill>
                <a:schemeClr val="dk1"/>
              </a:solidFill>
            </a:endParaRPr>
          </a:p>
          <a:p>
            <a:pPr marL="0" lvl="0" indent="0" algn="l" rtl="0">
              <a:spcBef>
                <a:spcPts val="0"/>
              </a:spcBef>
              <a:spcAft>
                <a:spcPts val="0"/>
              </a:spcAft>
              <a:buNone/>
            </a:pPr>
            <a:endParaRPr sz="2200">
              <a:solidFill>
                <a:srgbClr val="292929"/>
              </a:solidFill>
            </a:endParaRPr>
          </a:p>
        </p:txBody>
      </p:sp>
      <p:sp>
        <p:nvSpPr>
          <p:cNvPr id="183" name="Google Shape;183;p13"/>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SQL</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7"/>
        <p:cNvGrpSpPr/>
        <p:nvPr/>
      </p:nvGrpSpPr>
      <p:grpSpPr>
        <a:xfrm>
          <a:off x="0" y="0"/>
          <a:ext cx="0" cy="0"/>
          <a:chOff x="0" y="0"/>
          <a:chExt cx="0" cy="0"/>
        </a:xfrm>
      </p:grpSpPr>
      <p:sp>
        <p:nvSpPr>
          <p:cNvPr id="188" name="Google Shape;188;p14"/>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
        <p:nvSpPr>
          <p:cNvPr id="189" name="Google Shape;189;p14"/>
          <p:cNvSpPr txBox="1">
            <a:spLocks noGrp="1"/>
          </p:cNvSpPr>
          <p:nvPr>
            <p:ph type="body" idx="1"/>
          </p:nvPr>
        </p:nvSpPr>
        <p:spPr>
          <a:xfrm>
            <a:off x="838200" y="1875054"/>
            <a:ext cx="10515600" cy="435133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1000"/>
              </a:spcBef>
              <a:spcAft>
                <a:spcPts val="0"/>
              </a:spcAft>
              <a:buClr>
                <a:schemeClr val="dk1"/>
              </a:buClr>
              <a:buSzPts val="1100"/>
              <a:buFont typeface="Arial"/>
              <a:buNone/>
            </a:pPr>
            <a:r>
              <a:rPr lang="en-US" sz="2300">
                <a:solidFill>
                  <a:schemeClr val="dk1"/>
                </a:solidFill>
                <a:latin typeface="Calibri"/>
                <a:ea typeface="Calibri"/>
                <a:cs typeface="Calibri"/>
                <a:sym typeface="Calibri"/>
              </a:rPr>
              <a:t>Interactive Maps with Folium:</a:t>
            </a:r>
            <a:endParaRPr sz="2300">
              <a:solidFill>
                <a:schemeClr val="dk1"/>
              </a:solidFill>
              <a:latin typeface="Calibri"/>
              <a:ea typeface="Calibri"/>
              <a:cs typeface="Calibri"/>
              <a:sym typeface="Calibri"/>
            </a:endParaRPr>
          </a:p>
          <a:p>
            <a:pPr marL="457200" marR="0" lvl="0" indent="-374650" algn="l" rtl="0">
              <a:lnSpc>
                <a:spcPct val="90000"/>
              </a:lnSpc>
              <a:spcBef>
                <a:spcPts val="100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Markers indicate specific points like launch sites.</a:t>
            </a:r>
            <a:endParaRPr sz="2300">
              <a:solidFill>
                <a:schemeClr val="dk1"/>
              </a:solidFill>
              <a:latin typeface="Calibri"/>
              <a:ea typeface="Calibri"/>
              <a:cs typeface="Calibri"/>
              <a:sym typeface="Calibri"/>
            </a:endParaRPr>
          </a:p>
          <a:p>
            <a:pPr marL="457200" marR="0" lvl="0" indent="-374650" algn="l" rtl="0">
              <a:lnSpc>
                <a:spcPct val="90000"/>
              </a:lnSpc>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Circles highlight areas around coordinates like NASA Johnson Space Center.</a:t>
            </a:r>
            <a:endParaRPr sz="2300">
              <a:solidFill>
                <a:schemeClr val="dk1"/>
              </a:solidFill>
              <a:latin typeface="Calibri"/>
              <a:ea typeface="Calibri"/>
              <a:cs typeface="Calibri"/>
              <a:sym typeface="Calibri"/>
            </a:endParaRPr>
          </a:p>
          <a:p>
            <a:pPr marL="457200" marR="0" lvl="0" indent="-374650" algn="l" rtl="0">
              <a:lnSpc>
                <a:spcPct val="90000"/>
              </a:lnSpc>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Marker clusters show grouped events at each coordinate, such as launches per site.</a:t>
            </a:r>
            <a:endParaRPr sz="2300">
              <a:solidFill>
                <a:schemeClr val="dk1"/>
              </a:solidFill>
              <a:latin typeface="Calibri"/>
              <a:ea typeface="Calibri"/>
              <a:cs typeface="Calibri"/>
              <a:sym typeface="Calibri"/>
            </a:endParaRPr>
          </a:p>
          <a:p>
            <a:pPr marL="457200" marR="0" lvl="0" indent="-374650" algn="l" rtl="0">
              <a:lnSpc>
                <a:spcPct val="90000"/>
              </a:lnSpc>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Lines display distances between two coordinates.</a:t>
            </a:r>
            <a:endParaRPr sz="2300">
              <a:solidFill>
                <a:schemeClr val="dk1"/>
              </a:solidFill>
              <a:latin typeface="Calibri"/>
              <a:ea typeface="Calibri"/>
              <a:cs typeface="Calibri"/>
              <a:sym typeface="Calibri"/>
            </a:endParaRPr>
          </a:p>
          <a:p>
            <a:pPr marL="457200" lvl="0" indent="-393700" algn="l" rtl="0">
              <a:lnSpc>
                <a:spcPct val="90000"/>
              </a:lnSpc>
              <a:spcBef>
                <a:spcPts val="0"/>
              </a:spcBef>
              <a:spcAft>
                <a:spcPts val="0"/>
              </a:spcAft>
              <a:buClr>
                <a:schemeClr val="dk1"/>
              </a:buClr>
              <a:buSzPts val="2600"/>
              <a:buChar char="●"/>
            </a:pPr>
            <a:r>
              <a:rPr lang="en-US" sz="2500" u="sng">
                <a:solidFill>
                  <a:schemeClr val="hlink"/>
                </a:solidFill>
                <a:latin typeface="Calibri"/>
                <a:ea typeface="Calibri"/>
                <a:cs typeface="Calibri"/>
                <a:sym typeface="Calibri"/>
                <a:hlinkClick r:id="rId4"/>
              </a:rPr>
              <a:t>See source code for implementation details.</a:t>
            </a:r>
            <a:endParaRPr sz="2300">
              <a:solidFill>
                <a:schemeClr val="dk1"/>
              </a:solidFill>
              <a:latin typeface="Calibri"/>
              <a:ea typeface="Calibri"/>
              <a:cs typeface="Calibri"/>
              <a:sym typeface="Calibri"/>
            </a:endParaRPr>
          </a:p>
        </p:txBody>
      </p:sp>
      <p:sp>
        <p:nvSpPr>
          <p:cNvPr id="190" name="Google Shape;190;p14"/>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an Interactive Map with Folium</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4"/>
        <p:cNvGrpSpPr/>
        <p:nvPr/>
      </p:nvGrpSpPr>
      <p:grpSpPr>
        <a:xfrm>
          <a:off x="0" y="0"/>
          <a:ext cx="0" cy="0"/>
          <a:chOff x="0" y="0"/>
          <a:chExt cx="0" cy="0"/>
        </a:xfrm>
      </p:grpSpPr>
      <p:sp>
        <p:nvSpPr>
          <p:cNvPr id="195" name="Google Shape;195;g274421630c3_0_389"/>
          <p:cNvSpPr txBox="1">
            <a:spLocks noGrp="1"/>
          </p:cNvSpPr>
          <p:nvPr>
            <p:ph type="sldNum" idx="12"/>
          </p:nvPr>
        </p:nvSpPr>
        <p:spPr>
          <a:xfrm>
            <a:off x="8714772" y="6025573"/>
            <a:ext cx="2743200" cy="401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
        <p:nvSpPr>
          <p:cNvPr id="196" name="Google Shape;196;g274421630c3_0_389"/>
          <p:cNvSpPr txBox="1">
            <a:spLocks noGrp="1"/>
          </p:cNvSpPr>
          <p:nvPr>
            <p:ph type="body" idx="1"/>
          </p:nvPr>
        </p:nvSpPr>
        <p:spPr>
          <a:xfrm>
            <a:off x="299085" y="1737325"/>
            <a:ext cx="9745500" cy="43512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1400"/>
              </a:spcBef>
              <a:spcAft>
                <a:spcPts val="0"/>
              </a:spcAft>
              <a:buClr>
                <a:schemeClr val="dk1"/>
              </a:buClr>
              <a:buSzPts val="1100"/>
              <a:buFont typeface="Arial"/>
              <a:buNone/>
            </a:pPr>
            <a:r>
              <a:rPr lang="en-US" sz="2200">
                <a:solidFill>
                  <a:srgbClr val="292929"/>
                </a:solidFill>
              </a:rPr>
              <a:t>Interactive Dashboards with Plotly Dash:</a:t>
            </a:r>
            <a:endParaRPr sz="2200">
              <a:solidFill>
                <a:srgbClr val="292929"/>
              </a:solidFill>
            </a:endParaRPr>
          </a:p>
          <a:p>
            <a:pPr marL="457200" marR="0" lvl="0" indent="-368300" algn="l" rtl="0">
              <a:lnSpc>
                <a:spcPct val="100000"/>
              </a:lnSpc>
              <a:spcBef>
                <a:spcPts val="1400"/>
              </a:spcBef>
              <a:spcAft>
                <a:spcPts val="0"/>
              </a:spcAft>
              <a:buClr>
                <a:srgbClr val="292929"/>
              </a:buClr>
              <a:buSzPts val="2200"/>
              <a:buChar char="●"/>
            </a:pPr>
            <a:r>
              <a:rPr lang="en-US" sz="2200">
                <a:solidFill>
                  <a:srgbClr val="292929"/>
                </a:solidFill>
              </a:rPr>
              <a:t>Built an interactive dashboard using Plotly Dash.</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Created pie charts showing total launches by site.</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Generated scatter plots exhibiting the relationship between outcome and payload mass for each booster version.</a:t>
            </a:r>
            <a:endParaRPr sz="2200">
              <a:solidFill>
                <a:srgbClr val="292929"/>
              </a:solidFill>
            </a:endParaRPr>
          </a:p>
          <a:p>
            <a:pPr marL="457200" lvl="0" indent="-393700" algn="l" rtl="0">
              <a:lnSpc>
                <a:spcPct val="90000"/>
              </a:lnSpc>
              <a:spcBef>
                <a:spcPts val="0"/>
              </a:spcBef>
              <a:spcAft>
                <a:spcPts val="0"/>
              </a:spcAft>
              <a:buClr>
                <a:schemeClr val="dk1"/>
              </a:buClr>
              <a:buSzPts val="2600"/>
              <a:buChar char="●"/>
            </a:pPr>
            <a:r>
              <a:rPr lang="en-US" sz="2500" u="sng">
                <a:solidFill>
                  <a:schemeClr val="hlink"/>
                </a:solidFill>
                <a:latin typeface="Calibri"/>
                <a:ea typeface="Calibri"/>
                <a:cs typeface="Calibri"/>
                <a:sym typeface="Calibri"/>
                <a:hlinkClick r:id="rId4"/>
              </a:rPr>
              <a:t>See source code for implementation details.</a:t>
            </a:r>
            <a:endParaRPr sz="2200">
              <a:solidFill>
                <a:srgbClr val="292929"/>
              </a:solidFill>
            </a:endParaRPr>
          </a:p>
          <a:p>
            <a:pPr marL="0" marR="0" lvl="0" indent="0" algn="l" rtl="0">
              <a:lnSpc>
                <a:spcPct val="100000"/>
              </a:lnSpc>
              <a:spcBef>
                <a:spcPts val="1400"/>
              </a:spcBef>
              <a:spcAft>
                <a:spcPts val="0"/>
              </a:spcAft>
              <a:buNone/>
            </a:pPr>
            <a:endParaRPr sz="2200">
              <a:solidFill>
                <a:srgbClr val="1C7DDB"/>
              </a:solidFill>
              <a:latin typeface="Arial"/>
              <a:ea typeface="Arial"/>
              <a:cs typeface="Arial"/>
              <a:sym typeface="Arial"/>
            </a:endParaRPr>
          </a:p>
        </p:txBody>
      </p:sp>
      <p:sp>
        <p:nvSpPr>
          <p:cNvPr id="197" name="Google Shape;197;g274421630c3_0_389"/>
          <p:cNvSpPr txBox="1"/>
          <p:nvPr/>
        </p:nvSpPr>
        <p:spPr>
          <a:xfrm>
            <a:off x="770011" y="538650"/>
            <a:ext cx="10515600" cy="549000"/>
          </a:xfrm>
          <a:prstGeom prst="rect">
            <a:avLst/>
          </a:prstGeom>
          <a:noFill/>
          <a:ln>
            <a:noFill/>
          </a:ln>
        </p:spPr>
        <p:txBody>
          <a:bodyPr spcFirstLastPara="1" wrap="square" lIns="91425" tIns="45700" rIns="91425" bIns="45700" anchor="ctr" anchorCtr="0">
            <a:normAutofit fontScale="92500"/>
          </a:bodyPr>
          <a:lstStyle/>
          <a:p>
            <a:pPr marL="0" marR="0" lvl="0" indent="0" algn="l" rtl="0">
              <a:lnSpc>
                <a:spcPct val="90000"/>
              </a:lnSpc>
              <a:spcBef>
                <a:spcPts val="0"/>
              </a:spcBef>
              <a:spcAft>
                <a:spcPts val="0"/>
              </a:spcAft>
              <a:buClr>
                <a:srgbClr val="0B49CB"/>
              </a:buClr>
              <a:buSzPts val="4000"/>
              <a:buFont typeface="Arial"/>
              <a:buNone/>
            </a:pPr>
            <a:r>
              <a:rPr lang="en-US" sz="4000">
                <a:solidFill>
                  <a:srgbClr val="0B49CB"/>
                </a:solidFill>
                <a:latin typeface="Arial"/>
                <a:ea typeface="Arial"/>
                <a:cs typeface="Arial"/>
                <a:sym typeface="Arial"/>
              </a:rPr>
              <a:t>Build a Dashboard with Plotly Dash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1"/>
        <p:cNvGrpSpPr/>
        <p:nvPr/>
      </p:nvGrpSpPr>
      <p:grpSpPr>
        <a:xfrm>
          <a:off x="0" y="0"/>
          <a:ext cx="0" cy="0"/>
          <a:chOff x="0" y="0"/>
          <a:chExt cx="0" cy="0"/>
        </a:xfrm>
      </p:grpSpPr>
      <p:sp>
        <p:nvSpPr>
          <p:cNvPr id="202" name="Google Shape;202;p16"/>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
        <p:nvSpPr>
          <p:cNvPr id="203" name="Google Shape;203;p16"/>
          <p:cNvSpPr txBox="1">
            <a:spLocks noGrp="1"/>
          </p:cNvSpPr>
          <p:nvPr>
            <p:ph type="body" idx="1"/>
          </p:nvPr>
        </p:nvSpPr>
        <p:spPr>
          <a:xfrm>
            <a:off x="770010" y="1825625"/>
            <a:ext cx="9745589" cy="4351338"/>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1400"/>
              </a:spcBef>
              <a:spcAft>
                <a:spcPts val="0"/>
              </a:spcAft>
              <a:buClr>
                <a:schemeClr val="dk1"/>
              </a:buClr>
              <a:buSzPts val="1100"/>
              <a:buFont typeface="Arial"/>
              <a:buNone/>
            </a:pPr>
            <a:r>
              <a:rPr lang="en-US" sz="2200">
                <a:solidFill>
                  <a:srgbClr val="292929"/>
                </a:solidFill>
              </a:rPr>
              <a:t>Machine Learning Modeling</a:t>
            </a:r>
            <a:endParaRPr sz="2200">
              <a:solidFill>
                <a:srgbClr val="292929"/>
              </a:solidFill>
            </a:endParaRPr>
          </a:p>
          <a:p>
            <a:pPr marL="457200" marR="0" lvl="0" indent="-368300" algn="l" rtl="0">
              <a:lnSpc>
                <a:spcPct val="100000"/>
              </a:lnSpc>
              <a:spcBef>
                <a:spcPts val="1400"/>
              </a:spcBef>
              <a:spcAft>
                <a:spcPts val="0"/>
              </a:spcAft>
              <a:buClr>
                <a:srgbClr val="292929"/>
              </a:buClr>
              <a:buSzPts val="2200"/>
              <a:buChar char="●"/>
            </a:pPr>
            <a:r>
              <a:rPr lang="en-US" sz="2200">
                <a:solidFill>
                  <a:srgbClr val="292929"/>
                </a:solidFill>
              </a:rPr>
              <a:t>Loaded data using Pandas, transformed features, and split into training and test sets.</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Built machine learning models and tuned hyperparameters using GridSearchCV.</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Used accuracy as evaluation metric and improved models via feature engineering and tuning.</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Identified best performing classification algorithm: Decision Tree classifier.</a:t>
            </a:r>
            <a:endParaRPr sz="2200">
              <a:solidFill>
                <a:srgbClr val="292929"/>
              </a:solidFill>
            </a:endParaRPr>
          </a:p>
          <a:p>
            <a:pPr marL="457200" lvl="0" indent="-393700" algn="l" rtl="0">
              <a:lnSpc>
                <a:spcPct val="90000"/>
              </a:lnSpc>
              <a:spcBef>
                <a:spcPts val="0"/>
              </a:spcBef>
              <a:spcAft>
                <a:spcPts val="0"/>
              </a:spcAft>
              <a:buClr>
                <a:schemeClr val="dk1"/>
              </a:buClr>
              <a:buSzPts val="2600"/>
              <a:buChar char="●"/>
            </a:pPr>
            <a:r>
              <a:rPr lang="en-US" sz="2500" u="sng">
                <a:solidFill>
                  <a:schemeClr val="hlink"/>
                </a:solidFill>
                <a:latin typeface="Calibri"/>
                <a:ea typeface="Calibri"/>
                <a:cs typeface="Calibri"/>
                <a:sym typeface="Calibri"/>
                <a:hlinkClick r:id="rId4"/>
              </a:rPr>
              <a:t>See source code for implementation details.</a:t>
            </a:r>
            <a:endParaRPr sz="2200">
              <a:solidFill>
                <a:srgbClr val="292929"/>
              </a:solidFill>
            </a:endParaRPr>
          </a:p>
        </p:txBody>
      </p:sp>
      <p:sp>
        <p:nvSpPr>
          <p:cNvPr id="204" name="Google Shape;204;p16"/>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Predictive Analysis (Classification)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9"/>
        <p:cNvGrpSpPr/>
        <p:nvPr/>
      </p:nvGrpSpPr>
      <p:grpSpPr>
        <a:xfrm>
          <a:off x="0" y="0"/>
          <a:ext cx="0" cy="0"/>
          <a:chOff x="0" y="0"/>
          <a:chExt cx="0" cy="0"/>
        </a:xfrm>
      </p:grpSpPr>
      <p:sp>
        <p:nvSpPr>
          <p:cNvPr id="210" name="Google Shape;210;p17"/>
          <p:cNvSpPr txBox="1"/>
          <p:nvPr/>
        </p:nvSpPr>
        <p:spPr>
          <a:xfrm>
            <a:off x="841125" y="1807325"/>
            <a:ext cx="8857200" cy="39027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1800">
              <a:solidFill>
                <a:srgbClr val="0C0C0C"/>
              </a:solidFill>
              <a:latin typeface="IBM Plex Mono"/>
              <a:ea typeface="IBM Plex Mono"/>
              <a:cs typeface="IBM Plex Mono"/>
              <a:sym typeface="IBM Plex Mono"/>
            </a:endParaRPr>
          </a:p>
          <a:p>
            <a:pPr marL="457200" marR="0" lvl="0" indent="-349250" algn="l" rtl="0">
              <a:lnSpc>
                <a:spcPct val="90000"/>
              </a:lnSpc>
              <a:spcBef>
                <a:spcPts val="0"/>
              </a:spcBef>
              <a:spcAft>
                <a:spcPts val="0"/>
              </a:spcAft>
              <a:buClr>
                <a:srgbClr val="0C0C0C"/>
              </a:buClr>
              <a:buSzPts val="1900"/>
              <a:buFont typeface="IBM Plex Mono"/>
              <a:buChar char="●"/>
            </a:pPr>
            <a:r>
              <a:rPr lang="en-US" sz="1900">
                <a:solidFill>
                  <a:srgbClr val="0C0C0C"/>
                </a:solidFill>
                <a:latin typeface="IBM Plex Mono"/>
                <a:ea typeface="IBM Plex Mono"/>
                <a:cs typeface="IBM Plex Mono"/>
                <a:sym typeface="IBM Plex Mono"/>
              </a:rPr>
              <a:t>SpaceX uses 4 different launch sites</a:t>
            </a:r>
            <a:endParaRPr sz="1900">
              <a:solidFill>
                <a:srgbClr val="0C0C0C"/>
              </a:solidFill>
              <a:latin typeface="IBM Plex Mono"/>
              <a:ea typeface="IBM Plex Mono"/>
              <a:cs typeface="IBM Plex Mono"/>
              <a:sym typeface="IBM Plex Mono"/>
            </a:endParaRPr>
          </a:p>
          <a:p>
            <a:pPr marL="457200" marR="0" lvl="0" indent="-349250" algn="l" rtl="0">
              <a:lnSpc>
                <a:spcPct val="90000"/>
              </a:lnSpc>
              <a:spcBef>
                <a:spcPts val="0"/>
              </a:spcBef>
              <a:spcAft>
                <a:spcPts val="0"/>
              </a:spcAft>
              <a:buClr>
                <a:srgbClr val="0C0C0C"/>
              </a:buClr>
              <a:buSzPts val="1900"/>
              <a:buFont typeface="IBM Plex Mono"/>
              <a:buChar char="●"/>
            </a:pPr>
            <a:r>
              <a:rPr lang="en-US" sz="1900">
                <a:solidFill>
                  <a:srgbClr val="0C0C0C"/>
                </a:solidFill>
                <a:latin typeface="IBM Plex Mono"/>
                <a:ea typeface="IBM Plex Mono"/>
                <a:cs typeface="IBM Plex Mono"/>
                <a:sym typeface="IBM Plex Mono"/>
              </a:rPr>
              <a:t>Initial launches were for SpaceX and NASA</a:t>
            </a:r>
            <a:endParaRPr sz="1900">
              <a:solidFill>
                <a:srgbClr val="0C0C0C"/>
              </a:solidFill>
              <a:latin typeface="IBM Plex Mono"/>
              <a:ea typeface="IBM Plex Mono"/>
              <a:cs typeface="IBM Plex Mono"/>
              <a:sym typeface="IBM Plex Mono"/>
            </a:endParaRPr>
          </a:p>
          <a:p>
            <a:pPr marL="457200" marR="0" lvl="0" indent="-349250" algn="l" rtl="0">
              <a:lnSpc>
                <a:spcPct val="90000"/>
              </a:lnSpc>
              <a:spcBef>
                <a:spcPts val="0"/>
              </a:spcBef>
              <a:spcAft>
                <a:spcPts val="0"/>
              </a:spcAft>
              <a:buClr>
                <a:srgbClr val="0C0C0C"/>
              </a:buClr>
              <a:buSzPts val="1900"/>
              <a:buFont typeface="IBM Plex Mono"/>
              <a:buChar char="●"/>
            </a:pPr>
            <a:r>
              <a:rPr lang="en-US" sz="1900">
                <a:solidFill>
                  <a:srgbClr val="0C0C0C"/>
                </a:solidFill>
                <a:latin typeface="IBM Plex Mono"/>
                <a:ea typeface="IBM Plex Mono"/>
                <a:cs typeface="IBM Plex Mono"/>
                <a:sym typeface="IBM Plex Mono"/>
              </a:rPr>
              <a:t>Average payload of F9 v1.1 is 2,928 kg</a:t>
            </a:r>
            <a:endParaRPr sz="1900">
              <a:solidFill>
                <a:srgbClr val="0C0C0C"/>
              </a:solidFill>
              <a:latin typeface="IBM Plex Mono"/>
              <a:ea typeface="IBM Plex Mono"/>
              <a:cs typeface="IBM Plex Mono"/>
              <a:sym typeface="IBM Plex Mono"/>
            </a:endParaRPr>
          </a:p>
          <a:p>
            <a:pPr marL="457200" marR="0" lvl="0" indent="-349250" algn="l" rtl="0">
              <a:lnSpc>
                <a:spcPct val="90000"/>
              </a:lnSpc>
              <a:spcBef>
                <a:spcPts val="0"/>
              </a:spcBef>
              <a:spcAft>
                <a:spcPts val="0"/>
              </a:spcAft>
              <a:buClr>
                <a:srgbClr val="0C0C0C"/>
              </a:buClr>
              <a:buSzPts val="1900"/>
              <a:buFont typeface="IBM Plex Mono"/>
              <a:buChar char="●"/>
            </a:pPr>
            <a:r>
              <a:rPr lang="en-US" sz="1900">
                <a:solidFill>
                  <a:srgbClr val="0C0C0C"/>
                </a:solidFill>
                <a:latin typeface="IBM Plex Mono"/>
                <a:ea typeface="IBM Plex Mono"/>
                <a:cs typeface="IBM Plex Mono"/>
                <a:sym typeface="IBM Plex Mono"/>
              </a:rPr>
              <a:t>First successful landing was in 2015, 5 years after first launch</a:t>
            </a:r>
            <a:endParaRPr sz="1900">
              <a:solidFill>
                <a:srgbClr val="0C0C0C"/>
              </a:solidFill>
              <a:latin typeface="IBM Plex Mono"/>
              <a:ea typeface="IBM Plex Mono"/>
              <a:cs typeface="IBM Plex Mono"/>
              <a:sym typeface="IBM Plex Mono"/>
            </a:endParaRPr>
          </a:p>
          <a:p>
            <a:pPr marL="457200" marR="0" lvl="0" indent="-349250" algn="l" rtl="0">
              <a:lnSpc>
                <a:spcPct val="90000"/>
              </a:lnSpc>
              <a:spcBef>
                <a:spcPts val="0"/>
              </a:spcBef>
              <a:spcAft>
                <a:spcPts val="0"/>
              </a:spcAft>
              <a:buClr>
                <a:srgbClr val="0C0C0C"/>
              </a:buClr>
              <a:buSzPts val="1900"/>
              <a:buFont typeface="IBM Plex Mono"/>
              <a:buChar char="●"/>
            </a:pPr>
            <a:r>
              <a:rPr lang="en-US" sz="1900">
                <a:solidFill>
                  <a:srgbClr val="0C0C0C"/>
                </a:solidFill>
                <a:latin typeface="IBM Plex Mono"/>
                <a:ea typeface="IBM Plex Mono"/>
                <a:cs typeface="IBM Plex Mono"/>
                <a:sym typeface="IBM Plex Mono"/>
              </a:rPr>
              <a:t>Many boosters succeeded landing with above average payload</a:t>
            </a:r>
            <a:endParaRPr sz="1900">
              <a:solidFill>
                <a:srgbClr val="0C0C0C"/>
              </a:solidFill>
              <a:latin typeface="IBM Plex Mono"/>
              <a:ea typeface="IBM Plex Mono"/>
              <a:cs typeface="IBM Plex Mono"/>
              <a:sym typeface="IBM Plex Mono"/>
            </a:endParaRPr>
          </a:p>
          <a:p>
            <a:pPr marL="457200" marR="0" lvl="0" indent="-349250" algn="l" rtl="0">
              <a:lnSpc>
                <a:spcPct val="90000"/>
              </a:lnSpc>
              <a:spcBef>
                <a:spcPts val="0"/>
              </a:spcBef>
              <a:spcAft>
                <a:spcPts val="0"/>
              </a:spcAft>
              <a:buClr>
                <a:srgbClr val="0C0C0C"/>
              </a:buClr>
              <a:buSzPts val="1900"/>
              <a:buFont typeface="IBM Plex Mono"/>
              <a:buChar char="●"/>
            </a:pPr>
            <a:r>
              <a:rPr lang="en-US" sz="1900">
                <a:solidFill>
                  <a:srgbClr val="0C0C0C"/>
                </a:solidFill>
                <a:latin typeface="IBM Plex Mono"/>
                <a:ea typeface="IBM Plex Mono"/>
                <a:cs typeface="IBM Plex Mono"/>
                <a:sym typeface="IBM Plex Mono"/>
              </a:rPr>
              <a:t>~100% mission success rate</a:t>
            </a:r>
            <a:endParaRPr sz="1900">
              <a:solidFill>
                <a:srgbClr val="0C0C0C"/>
              </a:solidFill>
              <a:latin typeface="IBM Plex Mono"/>
              <a:ea typeface="IBM Plex Mono"/>
              <a:cs typeface="IBM Plex Mono"/>
              <a:sym typeface="IBM Plex Mono"/>
            </a:endParaRPr>
          </a:p>
          <a:p>
            <a:pPr marL="457200" marR="0" lvl="0" indent="-349250" algn="l" rtl="0">
              <a:lnSpc>
                <a:spcPct val="90000"/>
              </a:lnSpc>
              <a:spcBef>
                <a:spcPts val="0"/>
              </a:spcBef>
              <a:spcAft>
                <a:spcPts val="0"/>
              </a:spcAft>
              <a:buClr>
                <a:srgbClr val="0C0C0C"/>
              </a:buClr>
              <a:buSzPts val="1900"/>
              <a:buFont typeface="IBM Plex Mono"/>
              <a:buChar char="●"/>
            </a:pPr>
            <a:r>
              <a:rPr lang="en-US" sz="1900">
                <a:solidFill>
                  <a:srgbClr val="0C0C0C"/>
                </a:solidFill>
                <a:latin typeface="IBM Plex Mono"/>
                <a:ea typeface="IBM Plex Mono"/>
                <a:cs typeface="IBM Plex Mono"/>
                <a:sym typeface="IBM Plex Mono"/>
              </a:rPr>
              <a:t>2 booster versions failed drone ship landing in 2015</a:t>
            </a:r>
            <a:endParaRPr sz="1900">
              <a:solidFill>
                <a:srgbClr val="0C0C0C"/>
              </a:solidFill>
              <a:latin typeface="IBM Plex Mono"/>
              <a:ea typeface="IBM Plex Mono"/>
              <a:cs typeface="IBM Plex Mono"/>
              <a:sym typeface="IBM Plex Mono"/>
            </a:endParaRPr>
          </a:p>
          <a:p>
            <a:pPr marL="457200" marR="0" lvl="0" indent="-349250" algn="l" rtl="0">
              <a:lnSpc>
                <a:spcPct val="90000"/>
              </a:lnSpc>
              <a:spcBef>
                <a:spcPts val="0"/>
              </a:spcBef>
              <a:spcAft>
                <a:spcPts val="0"/>
              </a:spcAft>
              <a:buClr>
                <a:srgbClr val="0C0C0C"/>
              </a:buClr>
              <a:buSzPts val="1900"/>
              <a:buFont typeface="IBM Plex Mono"/>
              <a:buChar char="●"/>
            </a:pPr>
            <a:r>
              <a:rPr lang="en-US" sz="1900">
                <a:solidFill>
                  <a:srgbClr val="0C0C0C"/>
                </a:solidFill>
                <a:latin typeface="IBM Plex Mono"/>
                <a:ea typeface="IBM Plex Mono"/>
                <a:cs typeface="IBM Plex Mono"/>
                <a:sym typeface="IBM Plex Mono"/>
              </a:rPr>
              <a:t>Landing outcomes improved over time</a:t>
            </a:r>
            <a:endParaRPr sz="1900">
              <a:solidFill>
                <a:srgbClr val="0C0C0C"/>
              </a:solidFill>
              <a:latin typeface="IBM Plex Mono"/>
              <a:ea typeface="IBM Plex Mono"/>
              <a:cs typeface="IBM Plex Mono"/>
              <a:sym typeface="IBM Plex Mono"/>
            </a:endParaRPr>
          </a:p>
        </p:txBody>
      </p:sp>
      <p:sp>
        <p:nvSpPr>
          <p:cNvPr id="211" name="Google Shape;211;p17"/>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
        <p:nvSpPr>
          <p:cNvPr id="212" name="Google Shape;212;p17"/>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Results</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sp>
        <p:nvSpPr>
          <p:cNvPr id="218" name="Google Shape;218;p18"/>
          <p:cNvSpPr txBox="1"/>
          <p:nvPr/>
        </p:nvSpPr>
        <p:spPr>
          <a:xfrm>
            <a:off x="304125" y="5215377"/>
            <a:ext cx="8023500" cy="1413600"/>
          </a:xfrm>
          <a:prstGeom prst="rect">
            <a:avLst/>
          </a:prstGeom>
          <a:noFill/>
          <a:ln>
            <a:noFill/>
          </a:ln>
        </p:spPr>
        <p:txBody>
          <a:bodyPr spcFirstLastPara="1" wrap="square" lIns="91425" tIns="45700" rIns="91425" bIns="45700" anchor="t" anchorCtr="0">
            <a:noAutofit/>
          </a:bodyPr>
          <a:lstStyle/>
          <a:p>
            <a:pPr marL="457200" marR="0" lvl="0" indent="-342900" algn="l" rtl="0">
              <a:lnSpc>
                <a:spcPct val="90000"/>
              </a:lnSpc>
              <a:spcBef>
                <a:spcPts val="1000"/>
              </a:spcBef>
              <a:spcAft>
                <a:spcPts val="0"/>
              </a:spcAft>
              <a:buClr>
                <a:schemeClr val="dk1"/>
              </a:buClr>
              <a:buSzPts val="1800"/>
              <a:buFont typeface="IBM Plex Mono"/>
              <a:buChar char="●"/>
            </a:pPr>
            <a:r>
              <a:rPr lang="en-US" sz="1800">
                <a:solidFill>
                  <a:schemeClr val="dk1"/>
                </a:solidFill>
                <a:latin typeface="IBM Plex Mono"/>
                <a:ea typeface="IBM Plex Mono"/>
                <a:cs typeface="IBM Plex Mono"/>
                <a:sym typeface="IBM Plex Mono"/>
              </a:rPr>
              <a:t>Launch sites are typically located in safe coastal areas with robust surrounding infrastructure.</a:t>
            </a:r>
            <a:endParaRPr sz="1800">
              <a:solidFill>
                <a:schemeClr val="dk1"/>
              </a:solidFill>
              <a:latin typeface="IBM Plex Mono"/>
              <a:ea typeface="IBM Plex Mono"/>
              <a:cs typeface="IBM Plex Mono"/>
              <a:sym typeface="IBM Plex Mono"/>
            </a:endParaRPr>
          </a:p>
          <a:p>
            <a:pPr marL="457200" marR="0" lvl="0" indent="-342900" algn="l" rtl="0">
              <a:lnSpc>
                <a:spcPct val="90000"/>
              </a:lnSpc>
              <a:spcBef>
                <a:spcPts val="0"/>
              </a:spcBef>
              <a:spcAft>
                <a:spcPts val="0"/>
              </a:spcAft>
              <a:buClr>
                <a:schemeClr val="dk1"/>
              </a:buClr>
              <a:buSzPts val="1800"/>
              <a:buFont typeface="IBM Plex Mono"/>
              <a:buChar char="●"/>
            </a:pPr>
            <a:r>
              <a:rPr lang="en-US" sz="1800">
                <a:solidFill>
                  <a:schemeClr val="dk1"/>
                </a:solidFill>
                <a:latin typeface="IBM Plex Mono"/>
                <a:ea typeface="IBM Plex Mono"/>
                <a:cs typeface="IBM Plex Mono"/>
                <a:sym typeface="IBM Plex Mono"/>
              </a:rPr>
              <a:t>The majority of launches occur at East Coast sites.</a:t>
            </a:r>
            <a:endParaRPr sz="1800">
              <a:solidFill>
                <a:schemeClr val="dk1"/>
              </a:solidFill>
              <a:latin typeface="IBM Plex Mono"/>
              <a:ea typeface="IBM Plex Mono"/>
              <a:cs typeface="IBM Plex Mono"/>
              <a:sym typeface="IBM Plex Mono"/>
            </a:endParaRPr>
          </a:p>
        </p:txBody>
      </p:sp>
      <p:sp>
        <p:nvSpPr>
          <p:cNvPr id="219" name="Google Shape;219;p1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
        <p:nvSpPr>
          <p:cNvPr id="220" name="Google Shape;220;p18"/>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Results</a:t>
            </a:r>
            <a:endParaRPr sz="4000">
              <a:solidFill>
                <a:srgbClr val="0B49CB"/>
              </a:solidFill>
              <a:latin typeface="IBM Plex Mono SemiBold"/>
              <a:ea typeface="IBM Plex Mono SemiBold"/>
              <a:cs typeface="IBM Plex Mono SemiBold"/>
              <a:sym typeface="IBM Plex Mono SemiBold"/>
            </a:endParaRPr>
          </a:p>
        </p:txBody>
      </p:sp>
      <p:pic>
        <p:nvPicPr>
          <p:cNvPr id="221" name="Google Shape;221;p18"/>
          <p:cNvPicPr preferRelativeResize="0"/>
          <p:nvPr/>
        </p:nvPicPr>
        <p:blipFill rotWithShape="1">
          <a:blip r:embed="rId4">
            <a:alphaModFix/>
          </a:blip>
          <a:srcRect/>
          <a:stretch/>
        </p:blipFill>
        <p:spPr>
          <a:xfrm>
            <a:off x="421450" y="1526275"/>
            <a:ext cx="11212700" cy="3487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5"/>
        <p:cNvGrpSpPr/>
        <p:nvPr/>
      </p:nvGrpSpPr>
      <p:grpSpPr>
        <a:xfrm>
          <a:off x="0" y="0"/>
          <a:ext cx="0" cy="0"/>
          <a:chOff x="0" y="0"/>
          <a:chExt cx="0" cy="0"/>
        </a:xfrm>
      </p:grpSpPr>
      <p:sp>
        <p:nvSpPr>
          <p:cNvPr id="226" name="Google Shape;226;p19"/>
          <p:cNvSpPr txBox="1"/>
          <p:nvPr/>
        </p:nvSpPr>
        <p:spPr>
          <a:xfrm>
            <a:off x="797970" y="2529746"/>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2</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0"/>
        <p:cNvGrpSpPr/>
        <p:nvPr/>
      </p:nvGrpSpPr>
      <p:grpSpPr>
        <a:xfrm>
          <a:off x="0" y="0"/>
          <a:ext cx="0" cy="0"/>
          <a:chOff x="0" y="0"/>
          <a:chExt cx="0" cy="0"/>
        </a:xfrm>
      </p:grpSpPr>
      <p:sp>
        <p:nvSpPr>
          <p:cNvPr id="231" name="Google Shape;231;p20"/>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
        <p:nvSpPr>
          <p:cNvPr id="232" name="Google Shape;232;p20"/>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Launch Site</a:t>
            </a:r>
            <a:endParaRPr sz="4000">
              <a:solidFill>
                <a:srgbClr val="0B49CB"/>
              </a:solidFill>
              <a:latin typeface="IBM Plex Mono SemiBold"/>
              <a:ea typeface="IBM Plex Mono SemiBold"/>
              <a:cs typeface="IBM Plex Mono SemiBold"/>
              <a:sym typeface="IBM Plex Mono SemiBold"/>
            </a:endParaRPr>
          </a:p>
        </p:txBody>
      </p:sp>
      <p:sp>
        <p:nvSpPr>
          <p:cNvPr id="233" name="Google Shape;233;p20"/>
          <p:cNvSpPr txBox="1"/>
          <p:nvPr/>
        </p:nvSpPr>
        <p:spPr>
          <a:xfrm>
            <a:off x="467622" y="1648750"/>
            <a:ext cx="10593000" cy="967200"/>
          </a:xfrm>
          <a:prstGeom prst="rect">
            <a:avLst/>
          </a:prstGeom>
          <a:noFill/>
          <a:ln>
            <a:noFill/>
          </a:ln>
        </p:spPr>
        <p:txBody>
          <a:bodyPr spcFirstLastPara="1" wrap="square" lIns="91425" tIns="45700" rIns="91425" bIns="45700" anchor="t" anchorCtr="0">
            <a:normAutofit/>
          </a:bodyPr>
          <a:lstStyle/>
          <a:p>
            <a:pPr marL="228600" marR="0" lvl="0" indent="-88900" algn="l" rtl="0">
              <a:lnSpc>
                <a:spcPct val="100000"/>
              </a:lnSpc>
              <a:spcBef>
                <a:spcPts val="1400"/>
              </a:spcBef>
              <a:spcAft>
                <a:spcPts val="0"/>
              </a:spcAft>
              <a:buClr>
                <a:schemeClr val="dk1"/>
              </a:buClr>
              <a:buSzPts val="2200"/>
              <a:buFont typeface="Arial"/>
              <a:buNone/>
            </a:pPr>
            <a:r>
              <a:rPr lang="en-US" sz="2200">
                <a:solidFill>
                  <a:srgbClr val="292929"/>
                </a:solidFill>
              </a:rPr>
              <a:t>The plot revealed that launch sites with a higher number of flights tend to have greater launch success rates.</a:t>
            </a:r>
            <a:endParaRPr sz="2200">
              <a:solidFill>
                <a:srgbClr val="292929"/>
              </a:solidFill>
              <a:latin typeface="Arial"/>
              <a:ea typeface="Arial"/>
              <a:cs typeface="Arial"/>
              <a:sym typeface="Arial"/>
            </a:endParaRPr>
          </a:p>
        </p:txBody>
      </p:sp>
      <p:pic>
        <p:nvPicPr>
          <p:cNvPr id="234" name="Google Shape;234;p20"/>
          <p:cNvPicPr preferRelativeResize="0"/>
          <p:nvPr/>
        </p:nvPicPr>
        <p:blipFill>
          <a:blip r:embed="rId4">
            <a:alphaModFix/>
          </a:blip>
          <a:stretch>
            <a:fillRect/>
          </a:stretch>
        </p:blipFill>
        <p:spPr>
          <a:xfrm>
            <a:off x="152400" y="3176950"/>
            <a:ext cx="11887201" cy="2842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2"/>
        <p:cNvGrpSpPr/>
        <p:nvPr/>
      </p:nvGrpSpPr>
      <p:grpSpPr>
        <a:xfrm>
          <a:off x="0" y="0"/>
          <a:ext cx="0" cy="0"/>
          <a:chOff x="0" y="0"/>
          <a:chExt cx="0" cy="0"/>
        </a:xfrm>
      </p:grpSpPr>
      <p:sp>
        <p:nvSpPr>
          <p:cNvPr id="93" name="Google Shape;93;p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2</a:t>
            </a:fld>
            <a:endParaRPr/>
          </a:p>
        </p:txBody>
      </p:sp>
      <p:sp>
        <p:nvSpPr>
          <p:cNvPr id="94" name="Google Shape;94;p2"/>
          <p:cNvSpPr txBox="1"/>
          <p:nvPr/>
        </p:nvSpPr>
        <p:spPr>
          <a:xfrm>
            <a:off x="958697" y="2113240"/>
            <a:ext cx="5167086" cy="3320824"/>
          </a:xfrm>
          <a:prstGeom prst="rect">
            <a:avLst/>
          </a:prstGeom>
          <a:noFill/>
          <a:ln>
            <a:noFill/>
          </a:ln>
        </p:spPr>
        <p:txBody>
          <a:bodyPr spcFirstLastPara="1" wrap="square" lIns="91425" tIns="45700" rIns="91425" bIns="45700" anchor="t" anchorCtr="0">
            <a:normAutofit/>
          </a:bodyPr>
          <a:lstStyle/>
          <a:p>
            <a:pPr marL="228600" marR="0" lvl="0" indent="-228600" algn="l" rtl="0">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Executive Summary</a:t>
            </a:r>
            <a:endParaRPr/>
          </a:p>
          <a:p>
            <a:pPr marL="228600" marR="0" lvl="0" indent="-228600" algn="l" rtl="0">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Introduction</a:t>
            </a:r>
            <a:endParaRPr/>
          </a:p>
          <a:p>
            <a:pPr marL="228600" marR="0" lvl="0" indent="-228600" algn="l" rtl="0">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Methodology</a:t>
            </a:r>
            <a:endParaRPr/>
          </a:p>
          <a:p>
            <a:pPr marL="228600" marR="0" lvl="0" indent="-228600" algn="l" rtl="0">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Results</a:t>
            </a:r>
            <a:endParaRPr/>
          </a:p>
          <a:p>
            <a:pPr marL="228600" marR="0" lvl="0" indent="-228600" algn="l" rtl="0">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Conclusion</a:t>
            </a:r>
            <a:endParaRPr/>
          </a:p>
          <a:p>
            <a:pPr marL="228600" marR="0" lvl="0" indent="-228600" algn="l" rtl="0">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Appendix</a:t>
            </a:r>
            <a:endParaRPr/>
          </a:p>
        </p:txBody>
      </p:sp>
      <p:sp>
        <p:nvSpPr>
          <p:cNvPr id="95" name="Google Shape;95;p2"/>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Outline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8"/>
        <p:cNvGrpSpPr/>
        <p:nvPr/>
      </p:nvGrpSpPr>
      <p:grpSpPr>
        <a:xfrm>
          <a:off x="0" y="0"/>
          <a:ext cx="0" cy="0"/>
          <a:chOff x="0" y="0"/>
          <a:chExt cx="0" cy="0"/>
        </a:xfrm>
      </p:grpSpPr>
      <p:sp>
        <p:nvSpPr>
          <p:cNvPr id="239" name="Google Shape;239;p2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sp>
        <p:nvSpPr>
          <p:cNvPr id="240" name="Google Shape;240;p21"/>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Launch Site</a:t>
            </a:r>
            <a:endParaRPr/>
          </a:p>
        </p:txBody>
      </p:sp>
      <p:pic>
        <p:nvPicPr>
          <p:cNvPr id="241" name="Google Shape;241;p21"/>
          <p:cNvPicPr preferRelativeResize="0"/>
          <p:nvPr/>
        </p:nvPicPr>
        <p:blipFill>
          <a:blip r:embed="rId4">
            <a:alphaModFix/>
          </a:blip>
          <a:stretch>
            <a:fillRect/>
          </a:stretch>
        </p:blipFill>
        <p:spPr>
          <a:xfrm>
            <a:off x="152400" y="1768675"/>
            <a:ext cx="11887201" cy="2808225"/>
          </a:xfrm>
          <a:prstGeom prst="rect">
            <a:avLst/>
          </a:prstGeom>
          <a:noFill/>
          <a:ln>
            <a:noFill/>
          </a:ln>
        </p:spPr>
      </p:pic>
      <p:sp>
        <p:nvSpPr>
          <p:cNvPr id="242" name="Google Shape;242;p21"/>
          <p:cNvSpPr txBox="1"/>
          <p:nvPr/>
        </p:nvSpPr>
        <p:spPr>
          <a:xfrm>
            <a:off x="588675" y="4900675"/>
            <a:ext cx="9492300" cy="167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900"/>
              <a:t>The Payload vs Launch Site plot shows no rockets with heavy payloads (greater than 10,000 kg) have been launched from the VAFB-SLC site.</a:t>
            </a:r>
            <a:endParaRPr sz="1900"/>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6"/>
        <p:cNvGrpSpPr/>
        <p:nvPr/>
      </p:nvGrpSpPr>
      <p:grpSpPr>
        <a:xfrm>
          <a:off x="0" y="0"/>
          <a:ext cx="0" cy="0"/>
          <a:chOff x="0" y="0"/>
          <a:chExt cx="0" cy="0"/>
        </a:xfrm>
      </p:grpSpPr>
      <p:sp>
        <p:nvSpPr>
          <p:cNvPr id="247" name="Google Shape;247;p2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sp>
        <p:nvSpPr>
          <p:cNvPr id="248" name="Google Shape;248;p22"/>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 Rate vs. Orbit Type</a:t>
            </a:r>
            <a:endParaRPr sz="4000">
              <a:solidFill>
                <a:srgbClr val="0B49CB"/>
              </a:solidFill>
              <a:latin typeface="IBM Plex Mono SemiBold"/>
              <a:ea typeface="IBM Plex Mono SemiBold"/>
              <a:cs typeface="IBM Plex Mono SemiBold"/>
              <a:sym typeface="IBM Plex Mono SemiBold"/>
            </a:endParaRPr>
          </a:p>
        </p:txBody>
      </p:sp>
      <p:sp>
        <p:nvSpPr>
          <p:cNvPr id="249" name="Google Shape;249;p22"/>
          <p:cNvSpPr txBox="1"/>
          <p:nvPr/>
        </p:nvSpPr>
        <p:spPr>
          <a:xfrm>
            <a:off x="6164700" y="1751300"/>
            <a:ext cx="5844300" cy="1452900"/>
          </a:xfrm>
          <a:prstGeom prst="rect">
            <a:avLst/>
          </a:prstGeom>
          <a:noFill/>
          <a:ln>
            <a:noFill/>
          </a:ln>
        </p:spPr>
        <p:txBody>
          <a:bodyPr spcFirstLastPara="1" wrap="square" lIns="91425" tIns="45700" rIns="91425" bIns="45700" anchor="t" anchorCtr="0">
            <a:normAutofit/>
          </a:bodyPr>
          <a:lstStyle/>
          <a:p>
            <a:pPr marL="228600" marR="0" lvl="0" indent="-101600" algn="l" rtl="0">
              <a:lnSpc>
                <a:spcPct val="90000"/>
              </a:lnSpc>
              <a:spcBef>
                <a:spcPts val="1400"/>
              </a:spcBef>
              <a:spcAft>
                <a:spcPts val="0"/>
              </a:spcAft>
              <a:buClr>
                <a:schemeClr val="dk1"/>
              </a:buClr>
              <a:buSzPts val="1100"/>
              <a:buFont typeface="Arial"/>
              <a:buNone/>
            </a:pPr>
            <a:r>
              <a:rPr lang="en-US" sz="2000">
                <a:solidFill>
                  <a:schemeClr val="dk1"/>
                </a:solidFill>
                <a:latin typeface="Calibri"/>
                <a:ea typeface="Calibri"/>
                <a:cs typeface="Calibri"/>
                <a:sym typeface="Calibri"/>
              </a:rPr>
              <a:t>The plot shows the orbits with the highest success rates are ES-L1, GEO, HEO, SSO, and VLEO.</a:t>
            </a:r>
            <a:endParaRPr sz="2000">
              <a:solidFill>
                <a:schemeClr val="dk1"/>
              </a:solidFill>
              <a:latin typeface="Calibri"/>
              <a:ea typeface="Calibri"/>
              <a:cs typeface="Calibri"/>
              <a:sym typeface="Calibri"/>
            </a:endParaRPr>
          </a:p>
          <a:p>
            <a:pPr marL="228600" marR="0" lvl="0" indent="-101600" algn="l" rtl="0">
              <a:lnSpc>
                <a:spcPct val="90000"/>
              </a:lnSpc>
              <a:spcBef>
                <a:spcPts val="1400"/>
              </a:spcBef>
              <a:spcAft>
                <a:spcPts val="0"/>
              </a:spcAft>
              <a:buClr>
                <a:schemeClr val="dk1"/>
              </a:buClr>
              <a:buSzPts val="2000"/>
              <a:buFont typeface="Arial"/>
              <a:buNone/>
            </a:pPr>
            <a:endParaRPr sz="2000">
              <a:solidFill>
                <a:schemeClr val="dk1"/>
              </a:solidFill>
              <a:latin typeface="Calibri"/>
              <a:ea typeface="Calibri"/>
              <a:cs typeface="Calibri"/>
              <a:sym typeface="Calibri"/>
            </a:endParaRPr>
          </a:p>
        </p:txBody>
      </p:sp>
      <p:pic>
        <p:nvPicPr>
          <p:cNvPr id="250" name="Google Shape;250;p22"/>
          <p:cNvPicPr preferRelativeResize="0"/>
          <p:nvPr/>
        </p:nvPicPr>
        <p:blipFill>
          <a:blip r:embed="rId4">
            <a:alphaModFix/>
          </a:blip>
          <a:stretch>
            <a:fillRect/>
          </a:stretch>
        </p:blipFill>
        <p:spPr>
          <a:xfrm>
            <a:off x="580553" y="1538624"/>
            <a:ext cx="5210175" cy="43529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4"/>
        <p:cNvGrpSpPr/>
        <p:nvPr/>
      </p:nvGrpSpPr>
      <p:grpSpPr>
        <a:xfrm>
          <a:off x="0" y="0"/>
          <a:ext cx="0" cy="0"/>
          <a:chOff x="0" y="0"/>
          <a:chExt cx="0" cy="0"/>
        </a:xfrm>
      </p:grpSpPr>
      <p:sp>
        <p:nvSpPr>
          <p:cNvPr id="255" name="Google Shape;255;p2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sp>
        <p:nvSpPr>
          <p:cNvPr id="256" name="Google Shape;256;p23"/>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Orbit Type</a:t>
            </a:r>
            <a:endParaRPr sz="4000">
              <a:solidFill>
                <a:srgbClr val="0B49CB"/>
              </a:solidFill>
              <a:latin typeface="IBM Plex Mono SemiBold"/>
              <a:ea typeface="IBM Plex Mono SemiBold"/>
              <a:cs typeface="IBM Plex Mono SemiBold"/>
              <a:sym typeface="IBM Plex Mono SemiBold"/>
            </a:endParaRPr>
          </a:p>
        </p:txBody>
      </p:sp>
      <p:sp>
        <p:nvSpPr>
          <p:cNvPr id="257" name="Google Shape;257;p23"/>
          <p:cNvSpPr txBox="1"/>
          <p:nvPr/>
        </p:nvSpPr>
        <p:spPr>
          <a:xfrm>
            <a:off x="416800" y="5753620"/>
            <a:ext cx="10515600" cy="686400"/>
          </a:xfrm>
          <a:prstGeom prst="rect">
            <a:avLst/>
          </a:prstGeom>
          <a:noFill/>
          <a:ln>
            <a:noFill/>
          </a:ln>
        </p:spPr>
        <p:txBody>
          <a:bodyPr spcFirstLastPara="1" wrap="square" lIns="91425" tIns="45700" rIns="91425" bIns="45700" anchor="t" anchorCtr="0">
            <a:normAutofit fontScale="25000" lnSpcReduction="20000"/>
          </a:bodyPr>
          <a:lstStyle/>
          <a:p>
            <a:pPr marL="228600" marR="0" lvl="0" indent="-88900" algn="l" rtl="0">
              <a:lnSpc>
                <a:spcPct val="100000"/>
              </a:lnSpc>
              <a:spcBef>
                <a:spcPts val="1400"/>
              </a:spcBef>
              <a:spcAft>
                <a:spcPts val="0"/>
              </a:spcAft>
              <a:buClr>
                <a:schemeClr val="dk1"/>
              </a:buClr>
              <a:buSzPct val="32864"/>
              <a:buFont typeface="Arial"/>
              <a:buNone/>
            </a:pPr>
            <a:r>
              <a:rPr lang="en-US" sz="6694">
                <a:solidFill>
                  <a:srgbClr val="292929"/>
                </a:solidFill>
              </a:rPr>
              <a:t>The Flight Number vs Orbit Type plot shows launches to LEO orbit have increasing success rates with more flights, whereas flights to GTO orbit display no clear trend between flight number and success.</a:t>
            </a:r>
            <a:endParaRPr sz="6694">
              <a:solidFill>
                <a:srgbClr val="292929"/>
              </a:solidFill>
              <a:latin typeface="Arial"/>
              <a:ea typeface="Arial"/>
              <a:cs typeface="Arial"/>
              <a:sym typeface="Arial"/>
            </a:endParaRPr>
          </a:p>
          <a:p>
            <a:pPr marL="0" marR="0" lvl="0" indent="0" algn="l" rtl="0">
              <a:lnSpc>
                <a:spcPct val="100000"/>
              </a:lnSpc>
              <a:spcBef>
                <a:spcPts val="1400"/>
              </a:spcBef>
              <a:spcAft>
                <a:spcPts val="0"/>
              </a:spcAft>
              <a:buClr>
                <a:schemeClr val="dk1"/>
              </a:buClr>
              <a:buSzPct val="100000"/>
              <a:buFont typeface="Arial"/>
              <a:buNone/>
            </a:pPr>
            <a:endParaRPr sz="2200">
              <a:solidFill>
                <a:srgbClr val="292929"/>
              </a:solidFill>
              <a:latin typeface="Arial"/>
              <a:ea typeface="Arial"/>
              <a:cs typeface="Arial"/>
              <a:sym typeface="Arial"/>
            </a:endParaRPr>
          </a:p>
        </p:txBody>
      </p:sp>
      <p:pic>
        <p:nvPicPr>
          <p:cNvPr id="258" name="Google Shape;258;p23"/>
          <p:cNvPicPr preferRelativeResize="0"/>
          <p:nvPr/>
        </p:nvPicPr>
        <p:blipFill rotWithShape="1">
          <a:blip r:embed="rId4">
            <a:alphaModFix/>
          </a:blip>
          <a:srcRect/>
          <a:stretch/>
        </p:blipFill>
        <p:spPr>
          <a:xfrm>
            <a:off x="165425" y="1675748"/>
            <a:ext cx="11506525" cy="34898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2"/>
        <p:cNvGrpSpPr/>
        <p:nvPr/>
      </p:nvGrpSpPr>
      <p:grpSpPr>
        <a:xfrm>
          <a:off x="0" y="0"/>
          <a:ext cx="0" cy="0"/>
          <a:chOff x="0" y="0"/>
          <a:chExt cx="0" cy="0"/>
        </a:xfrm>
      </p:grpSpPr>
      <p:sp>
        <p:nvSpPr>
          <p:cNvPr id="263" name="Google Shape;263;p24"/>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sp>
        <p:nvSpPr>
          <p:cNvPr id="264" name="Google Shape;264;p24"/>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Orbit Type</a:t>
            </a:r>
            <a:endParaRPr sz="4000">
              <a:solidFill>
                <a:srgbClr val="0B49CB"/>
              </a:solidFill>
              <a:latin typeface="IBM Plex Mono SemiBold"/>
              <a:ea typeface="IBM Plex Mono SemiBold"/>
              <a:cs typeface="IBM Plex Mono SemiBold"/>
              <a:sym typeface="IBM Plex Mono SemiBold"/>
            </a:endParaRPr>
          </a:p>
        </p:txBody>
      </p:sp>
      <p:sp>
        <p:nvSpPr>
          <p:cNvPr id="265" name="Google Shape;265;p24"/>
          <p:cNvSpPr txBox="1"/>
          <p:nvPr/>
        </p:nvSpPr>
        <p:spPr>
          <a:xfrm>
            <a:off x="683750" y="5423163"/>
            <a:ext cx="10688100" cy="870600"/>
          </a:xfrm>
          <a:prstGeom prst="rect">
            <a:avLst/>
          </a:prstGeom>
          <a:noFill/>
          <a:ln>
            <a:noFill/>
          </a:ln>
        </p:spPr>
        <p:txBody>
          <a:bodyPr spcFirstLastPara="1" wrap="square" lIns="91425" tIns="45700" rIns="91425" bIns="45700" anchor="t" anchorCtr="0">
            <a:normAutofit fontScale="92500" lnSpcReduction="10000"/>
          </a:bodyPr>
          <a:lstStyle/>
          <a:p>
            <a:pPr marL="228600" marR="0" lvl="0" indent="-88900" algn="l" rtl="0">
              <a:lnSpc>
                <a:spcPct val="100000"/>
              </a:lnSpc>
              <a:spcBef>
                <a:spcPts val="1400"/>
              </a:spcBef>
              <a:spcAft>
                <a:spcPts val="0"/>
              </a:spcAft>
              <a:buClr>
                <a:schemeClr val="dk1"/>
              </a:buClr>
              <a:buSzPts val="2200"/>
              <a:buFont typeface="Arial"/>
              <a:buNone/>
            </a:pPr>
            <a:r>
              <a:rPr lang="en-US" sz="2200">
                <a:solidFill>
                  <a:srgbClr val="292929"/>
                </a:solidFill>
              </a:rPr>
              <a:t>The plot shows successful landings with heavy payloads are more frequent for payloads to PO, LEO, and ISS orbits.</a:t>
            </a:r>
            <a:endParaRPr sz="2200">
              <a:solidFill>
                <a:srgbClr val="292929"/>
              </a:solidFill>
              <a:latin typeface="Arial"/>
              <a:ea typeface="Arial"/>
              <a:cs typeface="Arial"/>
              <a:sym typeface="Arial"/>
            </a:endParaRPr>
          </a:p>
        </p:txBody>
      </p:sp>
      <p:pic>
        <p:nvPicPr>
          <p:cNvPr id="266" name="Google Shape;266;p24"/>
          <p:cNvPicPr preferRelativeResize="0"/>
          <p:nvPr/>
        </p:nvPicPr>
        <p:blipFill rotWithShape="1">
          <a:blip r:embed="rId4">
            <a:alphaModFix/>
          </a:blip>
          <a:srcRect/>
          <a:stretch/>
        </p:blipFill>
        <p:spPr>
          <a:xfrm>
            <a:off x="161875" y="1471675"/>
            <a:ext cx="11832275" cy="34878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0"/>
        <p:cNvGrpSpPr/>
        <p:nvPr/>
      </p:nvGrpSpPr>
      <p:grpSpPr>
        <a:xfrm>
          <a:off x="0" y="0"/>
          <a:ext cx="0" cy="0"/>
          <a:chOff x="0" y="0"/>
          <a:chExt cx="0" cy="0"/>
        </a:xfrm>
      </p:grpSpPr>
      <p:sp>
        <p:nvSpPr>
          <p:cNvPr id="271" name="Google Shape;271;p25"/>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sp>
        <p:nvSpPr>
          <p:cNvPr id="272" name="Google Shape;272;p25"/>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Success Yearly Trend</a:t>
            </a:r>
            <a:endParaRPr/>
          </a:p>
        </p:txBody>
      </p:sp>
      <p:sp>
        <p:nvSpPr>
          <p:cNvPr id="273" name="Google Shape;273;p25"/>
          <p:cNvSpPr txBox="1"/>
          <p:nvPr/>
        </p:nvSpPr>
        <p:spPr>
          <a:xfrm>
            <a:off x="7516200" y="1959579"/>
            <a:ext cx="4008300" cy="1704900"/>
          </a:xfrm>
          <a:prstGeom prst="rect">
            <a:avLst/>
          </a:prstGeom>
          <a:noFill/>
          <a:ln>
            <a:noFill/>
          </a:ln>
        </p:spPr>
        <p:txBody>
          <a:bodyPr spcFirstLastPara="1" wrap="square" lIns="91425" tIns="45700" rIns="91425" bIns="45700" anchor="t" anchorCtr="0">
            <a:normAutofit/>
          </a:bodyPr>
          <a:lstStyle/>
          <a:p>
            <a:pPr marL="127000" marR="0" lvl="0" indent="0" algn="l" rtl="0">
              <a:lnSpc>
                <a:spcPct val="90000"/>
              </a:lnSpc>
              <a:spcBef>
                <a:spcPts val="1400"/>
              </a:spcBef>
              <a:spcAft>
                <a:spcPts val="0"/>
              </a:spcAft>
              <a:buClr>
                <a:schemeClr val="dk1"/>
              </a:buClr>
              <a:buSzPts val="1100"/>
              <a:buFont typeface="Arial"/>
              <a:buNone/>
            </a:pPr>
            <a:r>
              <a:rPr lang="en-US" sz="2200">
                <a:solidFill>
                  <a:schemeClr val="dk1"/>
                </a:solidFill>
              </a:rPr>
              <a:t>The plot shows the success rate continually increased from 2013 to 2020.</a:t>
            </a:r>
            <a:endParaRPr sz="2200">
              <a:solidFill>
                <a:schemeClr val="dk1"/>
              </a:solidFill>
            </a:endParaRPr>
          </a:p>
        </p:txBody>
      </p:sp>
      <p:pic>
        <p:nvPicPr>
          <p:cNvPr id="274" name="Google Shape;274;p25"/>
          <p:cNvPicPr preferRelativeResize="0"/>
          <p:nvPr/>
        </p:nvPicPr>
        <p:blipFill>
          <a:blip r:embed="rId4">
            <a:alphaModFix/>
          </a:blip>
          <a:stretch>
            <a:fillRect/>
          </a:stretch>
        </p:blipFill>
        <p:spPr>
          <a:xfrm>
            <a:off x="284850" y="1505000"/>
            <a:ext cx="6523626" cy="49703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8"/>
        <p:cNvGrpSpPr/>
        <p:nvPr/>
      </p:nvGrpSpPr>
      <p:grpSpPr>
        <a:xfrm>
          <a:off x="0" y="0"/>
          <a:ext cx="0" cy="0"/>
          <a:chOff x="0" y="0"/>
          <a:chExt cx="0" cy="0"/>
        </a:xfrm>
      </p:grpSpPr>
      <p:sp>
        <p:nvSpPr>
          <p:cNvPr id="279" name="Google Shape;279;p26"/>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25</a:t>
            </a:fld>
            <a:endParaRPr/>
          </a:p>
        </p:txBody>
      </p:sp>
      <p:sp>
        <p:nvSpPr>
          <p:cNvPr id="280" name="Google Shape;280;p26"/>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All Launch Site Names</a:t>
            </a:r>
            <a:endParaRPr/>
          </a:p>
        </p:txBody>
      </p:sp>
      <p:sp>
        <p:nvSpPr>
          <p:cNvPr id="281" name="Google Shape;281;p26"/>
          <p:cNvSpPr txBox="1"/>
          <p:nvPr/>
        </p:nvSpPr>
        <p:spPr>
          <a:xfrm>
            <a:off x="643469" y="1782981"/>
            <a:ext cx="4008384" cy="4393982"/>
          </a:xfrm>
          <a:prstGeom prst="rect">
            <a:avLst/>
          </a:prstGeom>
          <a:noFill/>
          <a:ln>
            <a:noFill/>
          </a:ln>
        </p:spPr>
        <p:txBody>
          <a:bodyPr spcFirstLastPara="1" wrap="square" lIns="91425" tIns="45700" rIns="91425" bIns="45700" anchor="t" anchorCtr="0">
            <a:normAutofit/>
          </a:bodyPr>
          <a:lstStyle/>
          <a:p>
            <a:pPr marL="228600" marR="0" lvl="0" indent="-228600" algn="l" rtl="0">
              <a:lnSpc>
                <a:spcPct val="90000"/>
              </a:lnSpc>
              <a:spcBef>
                <a:spcPts val="0"/>
              </a:spcBef>
              <a:spcAft>
                <a:spcPts val="0"/>
              </a:spcAft>
              <a:buClr>
                <a:schemeClr val="dk1"/>
              </a:buClr>
              <a:buSzPts val="2200"/>
              <a:buFont typeface="Arial"/>
              <a:buChar char="•"/>
            </a:pPr>
            <a:r>
              <a:rPr lang="en-US" sz="2200">
                <a:solidFill>
                  <a:schemeClr val="dk1"/>
                </a:solidFill>
                <a:latin typeface="Arial"/>
                <a:ea typeface="Arial"/>
                <a:cs typeface="Arial"/>
                <a:sym typeface="Arial"/>
              </a:rPr>
              <a:t>We used the keyword </a:t>
            </a:r>
            <a:r>
              <a:rPr lang="en-US" sz="2200" b="1">
                <a:solidFill>
                  <a:schemeClr val="dk1"/>
                </a:solidFill>
                <a:latin typeface="Arial"/>
                <a:ea typeface="Arial"/>
                <a:cs typeface="Arial"/>
                <a:sym typeface="Arial"/>
              </a:rPr>
              <a:t>DISTINCT</a:t>
            </a:r>
            <a:r>
              <a:rPr lang="en-US" sz="2200">
                <a:solidFill>
                  <a:schemeClr val="dk1"/>
                </a:solidFill>
                <a:latin typeface="Arial"/>
                <a:ea typeface="Arial"/>
                <a:cs typeface="Arial"/>
                <a:sym typeface="Arial"/>
              </a:rPr>
              <a:t> to show only unique launch sites from the SpaceX data.</a:t>
            </a:r>
            <a:endParaRPr/>
          </a:p>
          <a:p>
            <a:pPr marL="228600" marR="0" lvl="0" indent="-101600" algn="l" rtl="0">
              <a:lnSpc>
                <a:spcPct val="90000"/>
              </a:lnSpc>
              <a:spcBef>
                <a:spcPts val="1400"/>
              </a:spcBef>
              <a:spcAft>
                <a:spcPts val="0"/>
              </a:spcAft>
              <a:buClr>
                <a:schemeClr val="dk1"/>
              </a:buClr>
              <a:buSzPts val="2000"/>
              <a:buFont typeface="Arial"/>
              <a:buNone/>
            </a:pPr>
            <a:endParaRPr sz="2000">
              <a:solidFill>
                <a:schemeClr val="dk1"/>
              </a:solidFill>
              <a:latin typeface="Calibri"/>
              <a:ea typeface="Calibri"/>
              <a:cs typeface="Calibri"/>
              <a:sym typeface="Calibri"/>
            </a:endParaRPr>
          </a:p>
        </p:txBody>
      </p:sp>
      <p:pic>
        <p:nvPicPr>
          <p:cNvPr id="282" name="Google Shape;282;p26"/>
          <p:cNvPicPr preferRelativeResize="0"/>
          <p:nvPr/>
        </p:nvPicPr>
        <p:blipFill rotWithShape="1">
          <a:blip r:embed="rId4">
            <a:alphaModFix/>
          </a:blip>
          <a:srcRect/>
          <a:stretch/>
        </p:blipFill>
        <p:spPr>
          <a:xfrm>
            <a:off x="5295320" y="2196715"/>
            <a:ext cx="6253212" cy="353442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6"/>
        <p:cNvGrpSpPr/>
        <p:nvPr/>
      </p:nvGrpSpPr>
      <p:grpSpPr>
        <a:xfrm>
          <a:off x="0" y="0"/>
          <a:ext cx="0" cy="0"/>
          <a:chOff x="0" y="0"/>
          <a:chExt cx="0" cy="0"/>
        </a:xfrm>
      </p:grpSpPr>
      <p:sp>
        <p:nvSpPr>
          <p:cNvPr id="287" name="Google Shape;287;p27"/>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26</a:t>
            </a:fld>
            <a:endParaRPr/>
          </a:p>
        </p:txBody>
      </p:sp>
      <p:sp>
        <p:nvSpPr>
          <p:cNvPr id="288" name="Google Shape;288;p27"/>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Site Names Begin with 'CCA'</a:t>
            </a:r>
            <a:endParaRPr/>
          </a:p>
        </p:txBody>
      </p:sp>
      <p:sp>
        <p:nvSpPr>
          <p:cNvPr id="289" name="Google Shape;289;p27"/>
          <p:cNvSpPr txBox="1"/>
          <p:nvPr/>
        </p:nvSpPr>
        <p:spPr>
          <a:xfrm>
            <a:off x="770000" y="1825625"/>
            <a:ext cx="10222800" cy="955800"/>
          </a:xfrm>
          <a:prstGeom prst="rect">
            <a:avLst/>
          </a:prstGeom>
          <a:noFill/>
          <a:ln>
            <a:noFill/>
          </a:ln>
        </p:spPr>
        <p:txBody>
          <a:bodyPr spcFirstLastPara="1" wrap="square" lIns="91425" tIns="45700" rIns="91425" bIns="45700" anchor="t" anchorCtr="0">
            <a:normAutofit/>
          </a:bodyPr>
          <a:lstStyle/>
          <a:p>
            <a:pPr marL="228600" marR="0" lvl="0" indent="-88900" algn="l" rtl="0">
              <a:lnSpc>
                <a:spcPct val="100000"/>
              </a:lnSpc>
              <a:spcBef>
                <a:spcPts val="0"/>
              </a:spcBef>
              <a:spcAft>
                <a:spcPts val="0"/>
              </a:spcAft>
              <a:buClr>
                <a:schemeClr val="dk1"/>
              </a:buClr>
              <a:buSzPct val="100000"/>
              <a:buFont typeface="Arial"/>
              <a:buNone/>
            </a:pPr>
            <a:endParaRPr sz="2200">
              <a:solidFill>
                <a:srgbClr val="292929"/>
              </a:solidFill>
              <a:latin typeface="Arial"/>
              <a:ea typeface="Arial"/>
              <a:cs typeface="Arial"/>
              <a:sym typeface="Arial"/>
            </a:endParaRPr>
          </a:p>
          <a:p>
            <a:pPr marL="228600" marR="0" lvl="0" indent="-88900" algn="l" rtl="0">
              <a:lnSpc>
                <a:spcPct val="100000"/>
              </a:lnSpc>
              <a:spcBef>
                <a:spcPts val="1400"/>
              </a:spcBef>
              <a:spcAft>
                <a:spcPts val="0"/>
              </a:spcAft>
              <a:buClr>
                <a:schemeClr val="dk1"/>
              </a:buClr>
              <a:buSzPct val="100000"/>
              <a:buFont typeface="Arial"/>
              <a:buNone/>
            </a:pPr>
            <a:endParaRPr sz="2200">
              <a:solidFill>
                <a:srgbClr val="292929"/>
              </a:solidFill>
              <a:latin typeface="Arial"/>
              <a:ea typeface="Arial"/>
              <a:cs typeface="Arial"/>
              <a:sym typeface="Arial"/>
            </a:endParaRPr>
          </a:p>
          <a:p>
            <a:pPr marL="228600" marR="0" lvl="0" indent="-88900" algn="l" rtl="0">
              <a:lnSpc>
                <a:spcPct val="100000"/>
              </a:lnSpc>
              <a:spcBef>
                <a:spcPts val="1400"/>
              </a:spcBef>
              <a:spcAft>
                <a:spcPts val="0"/>
              </a:spcAft>
              <a:buClr>
                <a:schemeClr val="dk1"/>
              </a:buClr>
              <a:buSzPct val="100000"/>
              <a:buFont typeface="Arial"/>
              <a:buNone/>
            </a:pPr>
            <a:endParaRPr sz="2200">
              <a:solidFill>
                <a:srgbClr val="292929"/>
              </a:solidFill>
              <a:latin typeface="Arial"/>
              <a:ea typeface="Arial"/>
              <a:cs typeface="Arial"/>
              <a:sym typeface="Arial"/>
            </a:endParaRPr>
          </a:p>
          <a:p>
            <a:pPr marL="228600" marR="0" lvl="0" indent="-88900" algn="l" rtl="0">
              <a:lnSpc>
                <a:spcPct val="100000"/>
              </a:lnSpc>
              <a:spcBef>
                <a:spcPts val="1400"/>
              </a:spcBef>
              <a:spcAft>
                <a:spcPts val="0"/>
              </a:spcAft>
              <a:buClr>
                <a:schemeClr val="dk1"/>
              </a:buClr>
              <a:buSzPct val="100000"/>
              <a:buFont typeface="Arial"/>
              <a:buNone/>
            </a:pPr>
            <a:endParaRPr sz="2200">
              <a:solidFill>
                <a:srgbClr val="292929"/>
              </a:solidFill>
              <a:latin typeface="Arial"/>
              <a:ea typeface="Arial"/>
              <a:cs typeface="Arial"/>
              <a:sym typeface="Arial"/>
            </a:endParaRPr>
          </a:p>
          <a:p>
            <a:pPr marL="228600" marR="0" lvl="0" indent="-88900" algn="l" rtl="0">
              <a:lnSpc>
                <a:spcPct val="100000"/>
              </a:lnSpc>
              <a:spcBef>
                <a:spcPts val="1400"/>
              </a:spcBef>
              <a:spcAft>
                <a:spcPts val="0"/>
              </a:spcAft>
              <a:buClr>
                <a:schemeClr val="dk1"/>
              </a:buClr>
              <a:buSzPct val="100000"/>
              <a:buFont typeface="Arial"/>
              <a:buNone/>
            </a:pPr>
            <a:endParaRPr sz="2200">
              <a:solidFill>
                <a:srgbClr val="292929"/>
              </a:solidFill>
              <a:latin typeface="Arial"/>
              <a:ea typeface="Arial"/>
              <a:cs typeface="Arial"/>
              <a:sym typeface="Arial"/>
            </a:endParaRPr>
          </a:p>
          <a:p>
            <a:pPr marL="228600" marR="0" lvl="0" indent="-88900" algn="l" rtl="0">
              <a:lnSpc>
                <a:spcPct val="100000"/>
              </a:lnSpc>
              <a:spcBef>
                <a:spcPts val="1400"/>
              </a:spcBef>
              <a:spcAft>
                <a:spcPts val="0"/>
              </a:spcAft>
              <a:buClr>
                <a:schemeClr val="dk1"/>
              </a:buClr>
              <a:buSzPct val="100000"/>
              <a:buFont typeface="Arial"/>
              <a:buNone/>
            </a:pPr>
            <a:endParaRPr sz="2200">
              <a:solidFill>
                <a:srgbClr val="292929"/>
              </a:solidFill>
              <a:latin typeface="Arial"/>
              <a:ea typeface="Arial"/>
              <a:cs typeface="Arial"/>
              <a:sym typeface="Arial"/>
            </a:endParaRPr>
          </a:p>
          <a:p>
            <a:pPr marL="457200" marR="0" lvl="0" indent="0" algn="l" rtl="0">
              <a:lnSpc>
                <a:spcPct val="100000"/>
              </a:lnSpc>
              <a:spcBef>
                <a:spcPts val="1400"/>
              </a:spcBef>
              <a:spcAft>
                <a:spcPts val="0"/>
              </a:spcAft>
              <a:buNone/>
            </a:pPr>
            <a:endParaRPr sz="2200">
              <a:solidFill>
                <a:srgbClr val="292929"/>
              </a:solidFill>
              <a:latin typeface="Arial"/>
              <a:ea typeface="Arial"/>
              <a:cs typeface="Arial"/>
              <a:sym typeface="Arial"/>
            </a:endParaRPr>
          </a:p>
        </p:txBody>
      </p:sp>
      <p:pic>
        <p:nvPicPr>
          <p:cNvPr id="290" name="Google Shape;290;p27"/>
          <p:cNvPicPr preferRelativeResize="0"/>
          <p:nvPr/>
        </p:nvPicPr>
        <p:blipFill rotWithShape="1">
          <a:blip r:embed="rId4">
            <a:alphaModFix/>
          </a:blip>
          <a:srcRect/>
          <a:stretch/>
        </p:blipFill>
        <p:spPr>
          <a:xfrm>
            <a:off x="345950" y="1538075"/>
            <a:ext cx="11700974" cy="3701075"/>
          </a:xfrm>
          <a:prstGeom prst="rect">
            <a:avLst/>
          </a:prstGeom>
          <a:noFill/>
          <a:ln>
            <a:noFill/>
          </a:ln>
        </p:spPr>
      </p:pic>
      <p:sp>
        <p:nvSpPr>
          <p:cNvPr id="291" name="Google Shape;291;p27"/>
          <p:cNvSpPr txBox="1"/>
          <p:nvPr/>
        </p:nvSpPr>
        <p:spPr>
          <a:xfrm>
            <a:off x="559225" y="5430475"/>
            <a:ext cx="9448200" cy="123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000"/>
              <a:t>The query displays the top 5 launch site records where the site name begins with "CCA".</a:t>
            </a:r>
            <a:endParaRPr sz="2000"/>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5"/>
        <p:cNvGrpSpPr/>
        <p:nvPr/>
      </p:nvGrpSpPr>
      <p:grpSpPr>
        <a:xfrm>
          <a:off x="0" y="0"/>
          <a:ext cx="0" cy="0"/>
          <a:chOff x="0" y="0"/>
          <a:chExt cx="0" cy="0"/>
        </a:xfrm>
      </p:grpSpPr>
      <p:sp>
        <p:nvSpPr>
          <p:cNvPr id="296" name="Google Shape;296;p2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27</a:t>
            </a:fld>
            <a:endParaRPr/>
          </a:p>
        </p:txBody>
      </p:sp>
      <p:sp>
        <p:nvSpPr>
          <p:cNvPr id="297" name="Google Shape;297;p28"/>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Payload Mass</a:t>
            </a:r>
            <a:endParaRPr/>
          </a:p>
        </p:txBody>
      </p:sp>
      <p:sp>
        <p:nvSpPr>
          <p:cNvPr id="298" name="Google Shape;298;p28"/>
          <p:cNvSpPr txBox="1"/>
          <p:nvPr/>
        </p:nvSpPr>
        <p:spPr>
          <a:xfrm>
            <a:off x="770000" y="1825625"/>
            <a:ext cx="9745500" cy="757200"/>
          </a:xfrm>
          <a:prstGeom prst="rect">
            <a:avLst/>
          </a:prstGeom>
          <a:noFill/>
          <a:ln>
            <a:noFill/>
          </a:ln>
        </p:spPr>
        <p:txBody>
          <a:bodyPr spcFirstLastPara="1" wrap="square" lIns="91425" tIns="45700" rIns="91425" bIns="45700" anchor="t" anchorCtr="0">
            <a:normAutofit fontScale="55000" lnSpcReduction="10000"/>
          </a:bodyPr>
          <a:lstStyle/>
          <a:p>
            <a:pPr marL="457200" marR="0" lvl="0" indent="0" algn="l" rtl="0">
              <a:lnSpc>
                <a:spcPct val="100000"/>
              </a:lnSpc>
              <a:spcBef>
                <a:spcPts val="0"/>
              </a:spcBef>
              <a:spcAft>
                <a:spcPts val="0"/>
              </a:spcAft>
              <a:buClr>
                <a:schemeClr val="dk1"/>
              </a:buClr>
              <a:buSzPct val="26801"/>
              <a:buFont typeface="Arial"/>
              <a:buNone/>
            </a:pPr>
            <a:r>
              <a:rPr lang="en-US" sz="4104">
                <a:solidFill>
                  <a:srgbClr val="292929"/>
                </a:solidFill>
              </a:rPr>
              <a:t>The query calculates the total payload mass carried by NASA boosters as 45,596 kg.</a:t>
            </a:r>
            <a:endParaRPr sz="4104">
              <a:solidFill>
                <a:srgbClr val="292929"/>
              </a:solidFill>
            </a:endParaRPr>
          </a:p>
          <a:p>
            <a:pPr marL="457200" marR="0" lvl="0" indent="0" algn="l" rtl="0">
              <a:lnSpc>
                <a:spcPct val="100000"/>
              </a:lnSpc>
              <a:spcBef>
                <a:spcPts val="0"/>
              </a:spcBef>
              <a:spcAft>
                <a:spcPts val="0"/>
              </a:spcAft>
              <a:buClr>
                <a:schemeClr val="dk1"/>
              </a:buClr>
              <a:buSzPct val="50000"/>
              <a:buFont typeface="Arial"/>
              <a:buNone/>
            </a:pPr>
            <a:endParaRPr sz="2200">
              <a:solidFill>
                <a:srgbClr val="292929"/>
              </a:solidFill>
            </a:endParaRPr>
          </a:p>
          <a:p>
            <a:pPr marL="457200" marR="0" lvl="0" indent="0" algn="l" rtl="0">
              <a:lnSpc>
                <a:spcPct val="100000"/>
              </a:lnSpc>
              <a:spcBef>
                <a:spcPts val="0"/>
              </a:spcBef>
              <a:spcAft>
                <a:spcPts val="0"/>
              </a:spcAft>
              <a:buClr>
                <a:schemeClr val="dk1"/>
              </a:buClr>
              <a:buSzPct val="50000"/>
              <a:buFont typeface="Arial"/>
              <a:buNone/>
            </a:pPr>
            <a:endParaRPr sz="2200">
              <a:solidFill>
                <a:srgbClr val="292929"/>
              </a:solidFill>
            </a:endParaRPr>
          </a:p>
          <a:p>
            <a:pPr marL="0" marR="0" lvl="0" indent="0" algn="l" rtl="0">
              <a:lnSpc>
                <a:spcPct val="100000"/>
              </a:lnSpc>
              <a:spcBef>
                <a:spcPts val="0"/>
              </a:spcBef>
              <a:spcAft>
                <a:spcPts val="0"/>
              </a:spcAft>
              <a:buNone/>
            </a:pPr>
            <a:endParaRPr sz="2200">
              <a:solidFill>
                <a:srgbClr val="292929"/>
              </a:solidFill>
            </a:endParaRPr>
          </a:p>
        </p:txBody>
      </p:sp>
      <p:pic>
        <p:nvPicPr>
          <p:cNvPr id="299" name="Google Shape;299;p28"/>
          <p:cNvPicPr preferRelativeResize="0"/>
          <p:nvPr/>
        </p:nvPicPr>
        <p:blipFill rotWithShape="1">
          <a:blip r:embed="rId4">
            <a:alphaModFix/>
          </a:blip>
          <a:srcRect/>
          <a:stretch/>
        </p:blipFill>
        <p:spPr>
          <a:xfrm>
            <a:off x="1049550" y="2617350"/>
            <a:ext cx="9620075" cy="38169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3"/>
        <p:cNvGrpSpPr/>
        <p:nvPr/>
      </p:nvGrpSpPr>
      <p:grpSpPr>
        <a:xfrm>
          <a:off x="0" y="0"/>
          <a:ext cx="0" cy="0"/>
          <a:chOff x="0" y="0"/>
          <a:chExt cx="0" cy="0"/>
        </a:xfrm>
      </p:grpSpPr>
      <p:sp>
        <p:nvSpPr>
          <p:cNvPr id="304" name="Google Shape;304;p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5" name="Google Shape;305;p29"/>
          <p:cNvSpPr/>
          <p:nvPr/>
        </p:nvSpPr>
        <p:spPr>
          <a:xfrm>
            <a:off x="554416" y="365125"/>
            <a:ext cx="11167447" cy="2089317"/>
          </a:xfrm>
          <a:prstGeom prst="rect">
            <a:avLst/>
          </a:prstGeom>
          <a:solidFill>
            <a:schemeClr val="lt1"/>
          </a:solidFill>
          <a:ln w="12700" cap="flat" cmpd="sng">
            <a:solidFill>
              <a:srgbClr val="DEDEDE"/>
            </a:solidFill>
            <a:prstDash val="solid"/>
            <a:miter lim="800000"/>
            <a:headEnd type="none" w="sm" len="sm"/>
            <a:tailEnd type="none" w="sm" len="sm"/>
          </a:ln>
          <a:effectLst>
            <a:outerShdw blurRad="50800" dist="38100" dir="2700000" algn="tl" rotWithShape="0">
              <a:srgbClr val="C5C2C2">
                <a:alpha val="4980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306" name="Google Shape;306;p29"/>
          <p:cNvSpPr txBox="1"/>
          <p:nvPr/>
        </p:nvSpPr>
        <p:spPr>
          <a:xfrm>
            <a:off x="1046746" y="586822"/>
            <a:ext cx="3560252" cy="164592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dk1"/>
              </a:buClr>
              <a:buSzPts val="3200"/>
              <a:buFont typeface="Calibri"/>
              <a:buNone/>
            </a:pPr>
            <a:r>
              <a:rPr lang="en-US" sz="3200">
                <a:solidFill>
                  <a:schemeClr val="dk1"/>
                </a:solidFill>
                <a:latin typeface="Calibri"/>
                <a:ea typeface="Calibri"/>
                <a:cs typeface="Calibri"/>
                <a:sym typeface="Calibri"/>
              </a:rPr>
              <a:t>Average Payload Mass by F9 v1.1</a:t>
            </a:r>
            <a:endParaRPr/>
          </a:p>
        </p:txBody>
      </p:sp>
      <p:sp>
        <p:nvSpPr>
          <p:cNvPr id="307" name="Google Shape;307;p29"/>
          <p:cNvSpPr/>
          <p:nvPr/>
        </p:nvSpPr>
        <p:spPr>
          <a:xfrm>
            <a:off x="490408" y="1057739"/>
            <a:ext cx="128016" cy="70408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08" name="Google Shape;308;p29"/>
          <p:cNvSpPr/>
          <p:nvPr/>
        </p:nvSpPr>
        <p:spPr>
          <a:xfrm rot="5400000">
            <a:off x="4243541" y="1400638"/>
            <a:ext cx="1463040" cy="18288"/>
          </a:xfrm>
          <a:prstGeom prst="rect">
            <a:avLst/>
          </a:prstGeom>
          <a:solidFill>
            <a:srgbClr val="D5D5D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09" name="Google Shape;309;p29"/>
          <p:cNvSpPr txBox="1"/>
          <p:nvPr/>
        </p:nvSpPr>
        <p:spPr>
          <a:xfrm>
            <a:off x="5351164" y="586822"/>
            <a:ext cx="6002636" cy="164592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1400"/>
              </a:spcBef>
              <a:spcAft>
                <a:spcPts val="0"/>
              </a:spcAft>
              <a:buClr>
                <a:schemeClr val="dk1"/>
              </a:buClr>
              <a:buSzPct val="36354"/>
              <a:buFont typeface="Arial"/>
              <a:buNone/>
            </a:pPr>
            <a:r>
              <a:rPr lang="en-US" sz="3025">
                <a:solidFill>
                  <a:schemeClr val="dk1"/>
                </a:solidFill>
                <a:latin typeface="Calibri"/>
                <a:ea typeface="Calibri"/>
                <a:cs typeface="Calibri"/>
                <a:sym typeface="Calibri"/>
              </a:rPr>
              <a:t>The query determines the average payload mass for the F9 v1.1 booster version is 2,928.4 kg.</a:t>
            </a:r>
            <a:endParaRPr sz="3025">
              <a:solidFill>
                <a:schemeClr val="dk1"/>
              </a:solidFill>
              <a:latin typeface="Calibri"/>
              <a:ea typeface="Calibri"/>
              <a:cs typeface="Calibri"/>
              <a:sym typeface="Calibri"/>
            </a:endParaRPr>
          </a:p>
          <a:p>
            <a:pPr marL="0" marR="0" lvl="0" indent="0" algn="l" rtl="0">
              <a:lnSpc>
                <a:spcPct val="90000"/>
              </a:lnSpc>
              <a:spcBef>
                <a:spcPts val="1400"/>
              </a:spcBef>
              <a:spcAft>
                <a:spcPts val="0"/>
              </a:spcAft>
              <a:buClr>
                <a:schemeClr val="dk1"/>
              </a:buClr>
              <a:buSzPct val="61111"/>
              <a:buFont typeface="Arial"/>
              <a:buNone/>
            </a:pPr>
            <a:endParaRPr sz="1800">
              <a:solidFill>
                <a:schemeClr val="dk1"/>
              </a:solidFill>
              <a:latin typeface="Calibri"/>
              <a:ea typeface="Calibri"/>
              <a:cs typeface="Calibri"/>
              <a:sym typeface="Calibri"/>
            </a:endParaRPr>
          </a:p>
          <a:p>
            <a:pPr marL="0" marR="0" lvl="0" indent="0" algn="l" rtl="0">
              <a:lnSpc>
                <a:spcPct val="90000"/>
              </a:lnSpc>
              <a:spcBef>
                <a:spcPts val="1400"/>
              </a:spcBef>
              <a:spcAft>
                <a:spcPts val="0"/>
              </a:spcAft>
              <a:buClr>
                <a:schemeClr val="dk1"/>
              </a:buClr>
              <a:buSzPct val="61111"/>
              <a:buFont typeface="Arial"/>
              <a:buNone/>
            </a:pPr>
            <a:endParaRPr sz="1800">
              <a:solidFill>
                <a:schemeClr val="dk1"/>
              </a:solidFill>
              <a:latin typeface="Calibri"/>
              <a:ea typeface="Calibri"/>
              <a:cs typeface="Calibri"/>
              <a:sym typeface="Calibri"/>
            </a:endParaRPr>
          </a:p>
          <a:p>
            <a:pPr marL="0" marR="0" lvl="0" indent="0" algn="l" rtl="0">
              <a:lnSpc>
                <a:spcPct val="90000"/>
              </a:lnSpc>
              <a:spcBef>
                <a:spcPts val="1400"/>
              </a:spcBef>
              <a:spcAft>
                <a:spcPts val="0"/>
              </a:spcAft>
              <a:buClr>
                <a:schemeClr val="dk1"/>
              </a:buClr>
              <a:buSzPct val="100000"/>
              <a:buFont typeface="Arial"/>
              <a:buNone/>
            </a:pPr>
            <a:endParaRPr sz="1800">
              <a:solidFill>
                <a:schemeClr val="dk1"/>
              </a:solidFill>
              <a:latin typeface="Calibri"/>
              <a:ea typeface="Calibri"/>
              <a:cs typeface="Calibri"/>
              <a:sym typeface="Calibri"/>
            </a:endParaRPr>
          </a:p>
        </p:txBody>
      </p:sp>
      <p:pic>
        <p:nvPicPr>
          <p:cNvPr id="310" name="Google Shape;310;p29"/>
          <p:cNvPicPr preferRelativeResize="0"/>
          <p:nvPr/>
        </p:nvPicPr>
        <p:blipFill rotWithShape="1">
          <a:blip r:embed="rId3">
            <a:alphaModFix/>
          </a:blip>
          <a:srcRect/>
          <a:stretch/>
        </p:blipFill>
        <p:spPr>
          <a:xfrm>
            <a:off x="1250925" y="2734050"/>
            <a:ext cx="9845500" cy="3733600"/>
          </a:xfrm>
          <a:prstGeom prst="rect">
            <a:avLst/>
          </a:prstGeom>
          <a:noFill/>
          <a:ln>
            <a:noFill/>
          </a:ln>
        </p:spPr>
      </p:pic>
      <p:sp>
        <p:nvSpPr>
          <p:cNvPr id="311" name="Google Shape;311;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sz="1200">
                <a:solidFill>
                  <a:srgbClr val="7F7F7F"/>
                </a:solidFill>
                <a:latin typeface="Calibri"/>
                <a:ea typeface="Calibri"/>
                <a:cs typeface="Calibri"/>
                <a:sym typeface="Calibri"/>
              </a:rPr>
              <a:t>28</a:t>
            </a:fld>
            <a:endParaRPr sz="1200">
              <a:solidFill>
                <a:srgbClr val="7F7F7F"/>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
        <p:cNvGrpSpPr/>
        <p:nvPr/>
      </p:nvGrpSpPr>
      <p:grpSpPr>
        <a:xfrm>
          <a:off x="0" y="0"/>
          <a:ext cx="0" cy="0"/>
          <a:chOff x="0" y="0"/>
          <a:chExt cx="0" cy="0"/>
        </a:xfrm>
      </p:grpSpPr>
      <p:sp>
        <p:nvSpPr>
          <p:cNvPr id="316" name="Google Shape;316;p3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7" name="Google Shape;317;p30"/>
          <p:cNvSpPr/>
          <p:nvPr/>
        </p:nvSpPr>
        <p:spPr>
          <a:xfrm>
            <a:off x="554416" y="365125"/>
            <a:ext cx="11167447" cy="2089317"/>
          </a:xfrm>
          <a:prstGeom prst="rect">
            <a:avLst/>
          </a:prstGeom>
          <a:solidFill>
            <a:schemeClr val="lt1"/>
          </a:solidFill>
          <a:ln w="12700" cap="flat" cmpd="sng">
            <a:solidFill>
              <a:srgbClr val="DEDEDE"/>
            </a:solidFill>
            <a:prstDash val="solid"/>
            <a:miter lim="800000"/>
            <a:headEnd type="none" w="sm" len="sm"/>
            <a:tailEnd type="none" w="sm" len="sm"/>
          </a:ln>
          <a:effectLst>
            <a:outerShdw blurRad="50800" dist="38100" dir="2700000" algn="tl" rotWithShape="0">
              <a:srgbClr val="C5C2C2">
                <a:alpha val="4980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318" name="Google Shape;318;p30"/>
          <p:cNvSpPr txBox="1"/>
          <p:nvPr/>
        </p:nvSpPr>
        <p:spPr>
          <a:xfrm>
            <a:off x="1046746" y="586822"/>
            <a:ext cx="3560252" cy="164592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dk1"/>
              </a:buClr>
              <a:buSzPts val="3200"/>
              <a:buFont typeface="Calibri"/>
              <a:buNone/>
            </a:pPr>
            <a:r>
              <a:rPr lang="en-US" sz="3200">
                <a:solidFill>
                  <a:schemeClr val="dk1"/>
                </a:solidFill>
                <a:latin typeface="Calibri"/>
                <a:ea typeface="Calibri"/>
                <a:cs typeface="Calibri"/>
                <a:sym typeface="Calibri"/>
              </a:rPr>
              <a:t>First Successful Ground Landing Date</a:t>
            </a:r>
            <a:endParaRPr/>
          </a:p>
        </p:txBody>
      </p:sp>
      <p:sp>
        <p:nvSpPr>
          <p:cNvPr id="319" name="Google Shape;319;p30"/>
          <p:cNvSpPr/>
          <p:nvPr/>
        </p:nvSpPr>
        <p:spPr>
          <a:xfrm>
            <a:off x="490408" y="1057739"/>
            <a:ext cx="128016" cy="704088"/>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20" name="Google Shape;320;p30"/>
          <p:cNvSpPr/>
          <p:nvPr/>
        </p:nvSpPr>
        <p:spPr>
          <a:xfrm rot="5400000">
            <a:off x="4243541" y="1400638"/>
            <a:ext cx="1463040" cy="18288"/>
          </a:xfrm>
          <a:prstGeom prst="rect">
            <a:avLst/>
          </a:prstGeom>
          <a:solidFill>
            <a:srgbClr val="D5D5D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21" name="Google Shape;321;p30"/>
          <p:cNvSpPr txBox="1"/>
          <p:nvPr/>
        </p:nvSpPr>
        <p:spPr>
          <a:xfrm>
            <a:off x="5351164" y="586822"/>
            <a:ext cx="6002636" cy="164592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dk1"/>
              </a:buClr>
              <a:buSzPts val="1100"/>
              <a:buFont typeface="Arial"/>
              <a:buNone/>
            </a:pPr>
            <a:r>
              <a:rPr lang="en-US" sz="1900">
                <a:solidFill>
                  <a:schemeClr val="dk1"/>
                </a:solidFill>
                <a:latin typeface="Calibri"/>
                <a:ea typeface="Calibri"/>
                <a:cs typeface="Calibri"/>
                <a:sym typeface="Calibri"/>
              </a:rPr>
              <a:t>The query shows the first successful ground pad landing occurred on December 22, 2015.</a:t>
            </a:r>
            <a:endParaRPr sz="1900">
              <a:solidFill>
                <a:schemeClr val="dk1"/>
              </a:solidFill>
              <a:latin typeface="Calibri"/>
              <a:ea typeface="Calibri"/>
              <a:cs typeface="Calibri"/>
              <a:sym typeface="Calibri"/>
            </a:endParaRPr>
          </a:p>
          <a:p>
            <a:pPr marL="0" marR="0" lvl="0" indent="0" algn="l" rtl="0">
              <a:lnSpc>
                <a:spcPct val="90000"/>
              </a:lnSpc>
              <a:spcBef>
                <a:spcPts val="0"/>
              </a:spcBef>
              <a:spcAft>
                <a:spcPts val="0"/>
              </a:spcAft>
              <a:buNone/>
            </a:pPr>
            <a:endParaRPr sz="1900">
              <a:solidFill>
                <a:schemeClr val="dk1"/>
              </a:solidFill>
              <a:latin typeface="Calibri"/>
              <a:ea typeface="Calibri"/>
              <a:cs typeface="Calibri"/>
              <a:sym typeface="Calibri"/>
            </a:endParaRPr>
          </a:p>
        </p:txBody>
      </p:sp>
      <p:pic>
        <p:nvPicPr>
          <p:cNvPr id="322" name="Google Shape;322;p30"/>
          <p:cNvPicPr preferRelativeResize="0"/>
          <p:nvPr/>
        </p:nvPicPr>
        <p:blipFill rotWithShape="1">
          <a:blip r:embed="rId3">
            <a:alphaModFix/>
          </a:blip>
          <a:srcRect/>
          <a:stretch/>
        </p:blipFill>
        <p:spPr>
          <a:xfrm>
            <a:off x="1773213" y="2734056"/>
            <a:ext cx="8733966" cy="3483864"/>
          </a:xfrm>
          <a:prstGeom prst="rect">
            <a:avLst/>
          </a:prstGeom>
          <a:noFill/>
          <a:ln>
            <a:noFill/>
          </a:ln>
        </p:spPr>
      </p:pic>
      <p:sp>
        <p:nvSpPr>
          <p:cNvPr id="323" name="Google Shape;32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sz="1200">
                <a:solidFill>
                  <a:srgbClr val="7F7F7F"/>
                </a:solidFill>
                <a:latin typeface="Calibri"/>
                <a:ea typeface="Calibri"/>
                <a:cs typeface="Calibri"/>
                <a:sym typeface="Calibri"/>
              </a:rPr>
              <a:t>29</a:t>
            </a:fld>
            <a:endParaRPr sz="1200">
              <a:solidFill>
                <a:srgbClr val="7F7F7F"/>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9"/>
        <p:cNvGrpSpPr/>
        <p:nvPr/>
      </p:nvGrpSpPr>
      <p:grpSpPr>
        <a:xfrm>
          <a:off x="0" y="0"/>
          <a:ext cx="0" cy="0"/>
          <a:chOff x="0" y="0"/>
          <a:chExt cx="0" cy="0"/>
        </a:xfrm>
      </p:grpSpPr>
      <p:sp>
        <p:nvSpPr>
          <p:cNvPr id="100" name="Google Shape;100;p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3</a:t>
            </a:fld>
            <a:endParaRPr/>
          </a:p>
        </p:txBody>
      </p:sp>
      <p:sp>
        <p:nvSpPr>
          <p:cNvPr id="101" name="Google Shape;101;p3"/>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Executive Summary</a:t>
            </a:r>
            <a:endParaRPr sz="4000">
              <a:solidFill>
                <a:srgbClr val="0B49CB"/>
              </a:solidFill>
              <a:latin typeface="IBM Plex Mono SemiBold"/>
              <a:ea typeface="IBM Plex Mono SemiBold"/>
              <a:cs typeface="IBM Plex Mono SemiBold"/>
              <a:sym typeface="IBM Plex Mono SemiBold"/>
            </a:endParaRPr>
          </a:p>
        </p:txBody>
      </p:sp>
      <p:sp>
        <p:nvSpPr>
          <p:cNvPr id="102" name="Google Shape;102;p3"/>
          <p:cNvSpPr txBox="1"/>
          <p:nvPr/>
        </p:nvSpPr>
        <p:spPr>
          <a:xfrm>
            <a:off x="770011" y="1502559"/>
            <a:ext cx="10687961" cy="4816791"/>
          </a:xfrm>
          <a:prstGeom prst="rect">
            <a:avLst/>
          </a:prstGeom>
          <a:noFill/>
          <a:ln>
            <a:noFill/>
          </a:ln>
        </p:spPr>
        <p:txBody>
          <a:bodyPr spcFirstLastPara="1" wrap="square" lIns="91425" tIns="45700" rIns="91425" bIns="45700" anchor="t" anchorCtr="0">
            <a:normAutofit/>
          </a:bodyPr>
          <a:lstStyle/>
          <a:p>
            <a:pPr marL="228600" marR="0" lvl="0" indent="-239077" algn="l" rtl="0">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Summary of methodologies</a:t>
            </a:r>
            <a:endParaRPr sz="1800">
              <a:solidFill>
                <a:srgbClr val="292929"/>
              </a:solidFill>
            </a:endParaRPr>
          </a:p>
          <a:p>
            <a:pPr marL="0" marR="0" lvl="0" indent="0" algn="just" rtl="0">
              <a:lnSpc>
                <a:spcPct val="100000"/>
              </a:lnSpc>
              <a:spcBef>
                <a:spcPts val="1400"/>
              </a:spcBef>
              <a:spcAft>
                <a:spcPts val="0"/>
              </a:spcAft>
              <a:buNone/>
            </a:pPr>
            <a:r>
              <a:rPr lang="en-US" sz="1800">
                <a:solidFill>
                  <a:srgbClr val="292929"/>
                </a:solidFill>
              </a:rPr>
              <a:t>Data was collected through APIs and web scraping. The collected data then underwent data wrangling to clean and transform it into a usable format. SQL facilitated exploratory data analysis to understand trends and patterns. Data visualizations provided further insights from the exploratory analysis. Tools like Folium enabled interactive visual analytics. Finally, machine learning models made predictions based on the collected, wrangled, analyzed, and visualized data. Overall, the data actively moved through different stages of collection, wrangling, analysis, visualization, and prediction.</a:t>
            </a:r>
            <a:endParaRPr sz="1800">
              <a:solidFill>
                <a:srgbClr val="292929"/>
              </a:solidFill>
            </a:endParaRPr>
          </a:p>
          <a:p>
            <a:pPr marL="228600" marR="0" lvl="0" indent="-239077" algn="l" rtl="0">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Summary of all results</a:t>
            </a:r>
            <a:endParaRPr sz="1800">
              <a:solidFill>
                <a:srgbClr val="292929"/>
              </a:solidFill>
              <a:latin typeface="Arial"/>
              <a:ea typeface="Arial"/>
              <a:cs typeface="Arial"/>
              <a:sym typeface="Arial"/>
            </a:endParaRPr>
          </a:p>
          <a:p>
            <a:pPr marL="0" marR="0" lvl="0" indent="0" algn="just" rtl="0">
              <a:lnSpc>
                <a:spcPct val="100000"/>
              </a:lnSpc>
              <a:spcBef>
                <a:spcPts val="1400"/>
              </a:spcBef>
              <a:spcAft>
                <a:spcPts val="0"/>
              </a:spcAft>
              <a:buNone/>
            </a:pPr>
            <a:r>
              <a:rPr lang="en-US" sz="1800">
                <a:solidFill>
                  <a:srgbClr val="292929"/>
                </a:solidFill>
              </a:rPr>
              <a:t>The data underwent exploratory analysis which revealed key insights and trends. Screenshots showcased interactive analytics that enabled fluid data visualization. Predictive analytics models then generated results forecasting future outcomes. Overall, the data actively moved through exploration, visualization, and prediction to produce meaningful end results.</a:t>
            </a:r>
            <a:endParaRPr sz="1800">
              <a:solidFill>
                <a:srgbClr val="292929"/>
              </a:solidFill>
            </a:endParaRPr>
          </a:p>
          <a:p>
            <a:pPr marL="228600" marR="0" lvl="0" indent="-99377" algn="l" rtl="0">
              <a:lnSpc>
                <a:spcPct val="100000"/>
              </a:lnSpc>
              <a:spcBef>
                <a:spcPts val="1400"/>
              </a:spcBef>
              <a:spcAft>
                <a:spcPts val="0"/>
              </a:spcAft>
              <a:buClr>
                <a:srgbClr val="0070C0"/>
              </a:buClr>
              <a:buSzPts val="2200"/>
              <a:buFont typeface="Arial"/>
              <a:buNone/>
            </a:pPr>
            <a:endParaRPr sz="2200">
              <a:solidFill>
                <a:srgbClr val="292929"/>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7"/>
        <p:cNvGrpSpPr/>
        <p:nvPr/>
      </p:nvGrpSpPr>
      <p:grpSpPr>
        <a:xfrm>
          <a:off x="0" y="0"/>
          <a:ext cx="0" cy="0"/>
          <a:chOff x="0" y="0"/>
          <a:chExt cx="0" cy="0"/>
        </a:xfrm>
      </p:grpSpPr>
      <p:sp>
        <p:nvSpPr>
          <p:cNvPr id="328" name="Google Shape;328;p3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30</a:t>
            </a:fld>
            <a:endParaRPr/>
          </a:p>
        </p:txBody>
      </p:sp>
      <p:sp>
        <p:nvSpPr>
          <p:cNvPr id="329" name="Google Shape;329;p31"/>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62500" lnSpcReduction="2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Successful Drone Ship Landing with Payload between 4000 and 6000</a:t>
            </a:r>
            <a:endParaRPr/>
          </a:p>
        </p:txBody>
      </p:sp>
      <p:pic>
        <p:nvPicPr>
          <p:cNvPr id="330" name="Google Shape;330;p31"/>
          <p:cNvPicPr preferRelativeResize="0"/>
          <p:nvPr/>
        </p:nvPicPr>
        <p:blipFill rotWithShape="1">
          <a:blip r:embed="rId4">
            <a:alphaModFix/>
          </a:blip>
          <a:srcRect/>
          <a:stretch/>
        </p:blipFill>
        <p:spPr>
          <a:xfrm>
            <a:off x="643475" y="1607850"/>
            <a:ext cx="6508850" cy="4459250"/>
          </a:xfrm>
          <a:prstGeom prst="rect">
            <a:avLst/>
          </a:prstGeom>
          <a:noFill/>
          <a:ln>
            <a:noFill/>
          </a:ln>
        </p:spPr>
      </p:pic>
      <p:sp>
        <p:nvSpPr>
          <p:cNvPr id="331" name="Google Shape;331;p31"/>
          <p:cNvSpPr txBox="1"/>
          <p:nvPr/>
        </p:nvSpPr>
        <p:spPr>
          <a:xfrm>
            <a:off x="7544052" y="1782981"/>
            <a:ext cx="4004479" cy="4393982"/>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1400"/>
              </a:spcBef>
              <a:spcAft>
                <a:spcPts val="0"/>
              </a:spcAft>
              <a:buClr>
                <a:schemeClr val="dk1"/>
              </a:buClr>
              <a:buSzPts val="2000"/>
              <a:buFont typeface="Arial"/>
              <a:buNone/>
            </a:pPr>
            <a:r>
              <a:rPr lang="en-US" sz="2000">
                <a:solidFill>
                  <a:schemeClr val="dk1"/>
                </a:solidFill>
              </a:rPr>
              <a:t>The query filters for boosters with successful drone ship landings having payloads between 4,000 kg and 6,000 kg using WHERE and AND clauses.</a:t>
            </a:r>
            <a:endParaRPr sz="2000">
              <a:solidFill>
                <a:schemeClr val="dk1"/>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5"/>
        <p:cNvGrpSpPr/>
        <p:nvPr/>
      </p:nvGrpSpPr>
      <p:grpSpPr>
        <a:xfrm>
          <a:off x="0" y="0"/>
          <a:ext cx="0" cy="0"/>
          <a:chOff x="0" y="0"/>
          <a:chExt cx="0" cy="0"/>
        </a:xfrm>
      </p:grpSpPr>
      <p:sp>
        <p:nvSpPr>
          <p:cNvPr id="336" name="Google Shape;336;p3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31</a:t>
            </a:fld>
            <a:endParaRPr/>
          </a:p>
        </p:txBody>
      </p:sp>
      <p:sp>
        <p:nvSpPr>
          <p:cNvPr id="337" name="Google Shape;337;p32"/>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77500" lnSpcReduction="2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Number of Successful and Failure Mission Outcomes</a:t>
            </a:r>
            <a:endParaRPr/>
          </a:p>
        </p:txBody>
      </p:sp>
      <p:sp>
        <p:nvSpPr>
          <p:cNvPr id="338" name="Google Shape;338;p32"/>
          <p:cNvSpPr txBox="1"/>
          <p:nvPr/>
        </p:nvSpPr>
        <p:spPr>
          <a:xfrm>
            <a:off x="7544052" y="1782981"/>
            <a:ext cx="4004479" cy="4393982"/>
          </a:xfrm>
          <a:prstGeom prst="rect">
            <a:avLst/>
          </a:prstGeom>
          <a:noFill/>
          <a:ln>
            <a:noFill/>
          </a:ln>
        </p:spPr>
        <p:txBody>
          <a:bodyPr spcFirstLastPara="1" wrap="square" lIns="91425" tIns="45700" rIns="91425" bIns="45700" anchor="t" anchorCtr="0">
            <a:normAutofit/>
          </a:bodyPr>
          <a:lstStyle/>
          <a:p>
            <a:pPr marL="127000" marR="0" lvl="0" indent="0" algn="l" rtl="0">
              <a:lnSpc>
                <a:spcPct val="90000"/>
              </a:lnSpc>
              <a:spcBef>
                <a:spcPts val="1400"/>
              </a:spcBef>
              <a:spcAft>
                <a:spcPts val="0"/>
              </a:spcAft>
              <a:buClr>
                <a:schemeClr val="dk1"/>
              </a:buClr>
              <a:buSzPts val="2000"/>
              <a:buFont typeface="Arial"/>
              <a:buNone/>
            </a:pPr>
            <a:r>
              <a:rPr lang="en-US" sz="2000">
                <a:solidFill>
                  <a:schemeClr val="dk1"/>
                </a:solidFill>
              </a:rPr>
              <a:t>The query uses a wildcard '%' with the WHERE clause to filter for all MissionOutcome values containing "success" or "failure".</a:t>
            </a:r>
            <a:endParaRPr sz="2000">
              <a:solidFill>
                <a:schemeClr val="dk1"/>
              </a:solidFill>
              <a:latin typeface="Calibri"/>
              <a:ea typeface="Calibri"/>
              <a:cs typeface="Calibri"/>
              <a:sym typeface="Calibri"/>
            </a:endParaRPr>
          </a:p>
        </p:txBody>
      </p:sp>
      <p:pic>
        <p:nvPicPr>
          <p:cNvPr id="339" name="Google Shape;339;p32"/>
          <p:cNvPicPr preferRelativeResize="0"/>
          <p:nvPr/>
        </p:nvPicPr>
        <p:blipFill rotWithShape="1">
          <a:blip r:embed="rId4">
            <a:alphaModFix/>
          </a:blip>
          <a:srcRect/>
          <a:stretch/>
        </p:blipFill>
        <p:spPr>
          <a:xfrm>
            <a:off x="643466" y="1457471"/>
            <a:ext cx="5108891" cy="463336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4"/>
        <p:cNvGrpSpPr/>
        <p:nvPr/>
      </p:nvGrpSpPr>
      <p:grpSpPr>
        <a:xfrm>
          <a:off x="0" y="0"/>
          <a:ext cx="0" cy="0"/>
          <a:chOff x="0" y="0"/>
          <a:chExt cx="0" cy="0"/>
        </a:xfrm>
      </p:grpSpPr>
      <p:sp>
        <p:nvSpPr>
          <p:cNvPr id="345" name="Google Shape;345;p3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32</a:t>
            </a:fld>
            <a:endParaRPr/>
          </a:p>
        </p:txBody>
      </p:sp>
      <p:sp>
        <p:nvSpPr>
          <p:cNvPr id="346" name="Google Shape;346;p33"/>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Boosters Carried Maximum Payload</a:t>
            </a:r>
            <a:endParaRPr/>
          </a:p>
        </p:txBody>
      </p:sp>
      <p:sp>
        <p:nvSpPr>
          <p:cNvPr id="347" name="Google Shape;347;p33"/>
          <p:cNvSpPr txBox="1"/>
          <p:nvPr/>
        </p:nvSpPr>
        <p:spPr>
          <a:xfrm>
            <a:off x="170701" y="1811475"/>
            <a:ext cx="3950100" cy="39087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1100"/>
              <a:buFont typeface="Arial"/>
              <a:buNone/>
            </a:pPr>
            <a:r>
              <a:rPr lang="en-US" sz="1800">
                <a:solidFill>
                  <a:schemeClr val="dk1"/>
                </a:solidFill>
              </a:rPr>
              <a:t>The query identifies the boosters carrying maximum payload using a subquery with the MAX() function in the WHERE clause.</a:t>
            </a:r>
            <a:endParaRPr sz="1800">
              <a:solidFill>
                <a:schemeClr val="dk1"/>
              </a:solidFill>
            </a:endParaRPr>
          </a:p>
          <a:p>
            <a:pPr marL="0" marR="0" lvl="0" indent="0" algn="l" rtl="0">
              <a:lnSpc>
                <a:spcPct val="90000"/>
              </a:lnSpc>
              <a:spcBef>
                <a:spcPts val="0"/>
              </a:spcBef>
              <a:spcAft>
                <a:spcPts val="0"/>
              </a:spcAft>
              <a:buClr>
                <a:schemeClr val="dk1"/>
              </a:buClr>
              <a:buSzPts val="1100"/>
              <a:buFont typeface="Arial"/>
              <a:buNone/>
            </a:pPr>
            <a:endParaRPr sz="1800">
              <a:solidFill>
                <a:schemeClr val="dk1"/>
              </a:solidFill>
            </a:endParaRPr>
          </a:p>
          <a:p>
            <a:pPr marL="0" marR="0" lvl="0" indent="0" algn="l" rtl="0">
              <a:lnSpc>
                <a:spcPct val="90000"/>
              </a:lnSpc>
              <a:spcBef>
                <a:spcPts val="0"/>
              </a:spcBef>
              <a:spcAft>
                <a:spcPts val="0"/>
              </a:spcAft>
              <a:buClr>
                <a:schemeClr val="dk1"/>
              </a:buClr>
              <a:buSzPts val="1100"/>
              <a:buFont typeface="Arial"/>
              <a:buNone/>
            </a:pPr>
            <a:endParaRPr sz="1800">
              <a:solidFill>
                <a:schemeClr val="dk1"/>
              </a:solidFill>
            </a:endParaRPr>
          </a:p>
          <a:p>
            <a:pPr marL="0" marR="0" lvl="0" indent="0" algn="l" rtl="0">
              <a:lnSpc>
                <a:spcPct val="90000"/>
              </a:lnSpc>
              <a:spcBef>
                <a:spcPts val="0"/>
              </a:spcBef>
              <a:spcAft>
                <a:spcPts val="0"/>
              </a:spcAft>
              <a:buNone/>
            </a:pPr>
            <a:endParaRPr sz="1800">
              <a:solidFill>
                <a:schemeClr val="dk1"/>
              </a:solidFill>
            </a:endParaRPr>
          </a:p>
        </p:txBody>
      </p:sp>
      <p:pic>
        <p:nvPicPr>
          <p:cNvPr id="348" name="Google Shape;348;p33"/>
          <p:cNvPicPr preferRelativeResize="0"/>
          <p:nvPr/>
        </p:nvPicPr>
        <p:blipFill rotWithShape="1">
          <a:blip r:embed="rId4">
            <a:alphaModFix/>
          </a:blip>
          <a:srcRect/>
          <a:stretch/>
        </p:blipFill>
        <p:spPr>
          <a:xfrm>
            <a:off x="4415025" y="1359075"/>
            <a:ext cx="7042949" cy="526677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2"/>
        <p:cNvGrpSpPr/>
        <p:nvPr/>
      </p:nvGrpSpPr>
      <p:grpSpPr>
        <a:xfrm>
          <a:off x="0" y="0"/>
          <a:ext cx="0" cy="0"/>
          <a:chOff x="0" y="0"/>
          <a:chExt cx="0" cy="0"/>
        </a:xfrm>
      </p:grpSpPr>
      <p:sp>
        <p:nvSpPr>
          <p:cNvPr id="353" name="Google Shape;353;p34"/>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33</a:t>
            </a:fld>
            <a:endParaRPr/>
          </a:p>
        </p:txBody>
      </p:sp>
      <p:sp>
        <p:nvSpPr>
          <p:cNvPr id="354" name="Google Shape;354;p34"/>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2015 Launch Records</a:t>
            </a:r>
            <a:endParaRPr/>
          </a:p>
        </p:txBody>
      </p:sp>
      <p:sp>
        <p:nvSpPr>
          <p:cNvPr id="355" name="Google Shape;355;p34"/>
          <p:cNvSpPr txBox="1"/>
          <p:nvPr/>
        </p:nvSpPr>
        <p:spPr>
          <a:xfrm>
            <a:off x="770000" y="1825625"/>
            <a:ext cx="9745500" cy="1279500"/>
          </a:xfrm>
          <a:prstGeom prst="rect">
            <a:avLst/>
          </a:prstGeom>
          <a:noFill/>
          <a:ln>
            <a:noFill/>
          </a:ln>
        </p:spPr>
        <p:txBody>
          <a:bodyPr spcFirstLastPara="1" wrap="square" lIns="91425" tIns="45700" rIns="91425" bIns="45700" anchor="t" anchorCtr="0">
            <a:normAutofit/>
          </a:bodyPr>
          <a:lstStyle/>
          <a:p>
            <a:pPr marL="228600" marR="0" lvl="0" indent="-88900" algn="l" rtl="0">
              <a:lnSpc>
                <a:spcPct val="100000"/>
              </a:lnSpc>
              <a:spcBef>
                <a:spcPts val="1400"/>
              </a:spcBef>
              <a:spcAft>
                <a:spcPts val="0"/>
              </a:spcAft>
              <a:buClr>
                <a:schemeClr val="dk1"/>
              </a:buClr>
              <a:buSzPts val="1100"/>
              <a:buFont typeface="Arial"/>
              <a:buNone/>
            </a:pPr>
            <a:r>
              <a:rPr lang="en-US" sz="2200">
                <a:solidFill>
                  <a:srgbClr val="292929"/>
                </a:solidFill>
              </a:rPr>
              <a:t>The query filters for failed drone ship landings in 2015 using WHERE, LIKE, AND, and BETWEEN clauses to specify booster versions and launch sites.</a:t>
            </a:r>
            <a:endParaRPr sz="2200">
              <a:solidFill>
                <a:srgbClr val="292929"/>
              </a:solidFill>
            </a:endParaRPr>
          </a:p>
        </p:txBody>
      </p:sp>
      <p:pic>
        <p:nvPicPr>
          <p:cNvPr id="356" name="Google Shape;356;p34"/>
          <p:cNvPicPr preferRelativeResize="0"/>
          <p:nvPr/>
        </p:nvPicPr>
        <p:blipFill rotWithShape="1">
          <a:blip r:embed="rId4">
            <a:alphaModFix/>
          </a:blip>
          <a:srcRect/>
          <a:stretch/>
        </p:blipFill>
        <p:spPr>
          <a:xfrm>
            <a:off x="1295075" y="2870925"/>
            <a:ext cx="9271550" cy="33060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0"/>
        <p:cNvGrpSpPr/>
        <p:nvPr/>
      </p:nvGrpSpPr>
      <p:grpSpPr>
        <a:xfrm>
          <a:off x="0" y="0"/>
          <a:ext cx="0" cy="0"/>
          <a:chOff x="0" y="0"/>
          <a:chExt cx="0" cy="0"/>
        </a:xfrm>
      </p:grpSpPr>
      <p:sp>
        <p:nvSpPr>
          <p:cNvPr id="361" name="Google Shape;361;p35"/>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34</a:t>
            </a:fld>
            <a:endParaRPr/>
          </a:p>
        </p:txBody>
      </p:sp>
      <p:sp>
        <p:nvSpPr>
          <p:cNvPr id="362" name="Google Shape;362;p35"/>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70000" lnSpcReduction="2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Rank Landing Outcomes Between 2010-06-04 and 2017-03-20</a:t>
            </a:r>
            <a:endParaRPr/>
          </a:p>
        </p:txBody>
      </p:sp>
      <p:sp>
        <p:nvSpPr>
          <p:cNvPr id="363" name="Google Shape;363;p35"/>
          <p:cNvSpPr txBox="1"/>
          <p:nvPr/>
        </p:nvSpPr>
        <p:spPr>
          <a:xfrm>
            <a:off x="7544052" y="1782981"/>
            <a:ext cx="4004479" cy="4393982"/>
          </a:xfrm>
          <a:prstGeom prst="rect">
            <a:avLst/>
          </a:prstGeom>
          <a:noFill/>
          <a:ln>
            <a:noFill/>
          </a:ln>
        </p:spPr>
        <p:txBody>
          <a:bodyPr spcFirstLastPara="1" wrap="square" lIns="91425" tIns="45700" rIns="91425" bIns="45700" anchor="t" anchorCtr="0">
            <a:normAutofit/>
          </a:bodyPr>
          <a:lstStyle/>
          <a:p>
            <a:pPr marL="228600" marR="0" lvl="0" indent="-101600" algn="l" rtl="0">
              <a:lnSpc>
                <a:spcPct val="90000"/>
              </a:lnSpc>
              <a:spcBef>
                <a:spcPts val="1400"/>
              </a:spcBef>
              <a:spcAft>
                <a:spcPts val="0"/>
              </a:spcAft>
              <a:buClr>
                <a:schemeClr val="dk1"/>
              </a:buClr>
              <a:buSzPts val="2000"/>
              <a:buFont typeface="Arial"/>
              <a:buNone/>
            </a:pPr>
            <a:r>
              <a:rPr lang="en-US" sz="2000">
                <a:solidFill>
                  <a:schemeClr val="dk1"/>
                </a:solidFill>
              </a:rPr>
              <a:t>The query selects Landing outcomes and counts the outcomes WHERE the date is BETWEEN 2010-06-04 and 2017-03-20. It groups outcomes using GROUP BY and orders the groups in descending count with ORDER BY.</a:t>
            </a:r>
            <a:endParaRPr sz="2000">
              <a:solidFill>
                <a:schemeClr val="dk1"/>
              </a:solidFill>
              <a:latin typeface="Calibri"/>
              <a:ea typeface="Calibri"/>
              <a:cs typeface="Calibri"/>
              <a:sym typeface="Calibri"/>
            </a:endParaRPr>
          </a:p>
        </p:txBody>
      </p:sp>
      <p:pic>
        <p:nvPicPr>
          <p:cNvPr id="364" name="Google Shape;364;p35"/>
          <p:cNvPicPr preferRelativeResize="0"/>
          <p:nvPr/>
        </p:nvPicPr>
        <p:blipFill rotWithShape="1">
          <a:blip r:embed="rId4">
            <a:alphaModFix/>
          </a:blip>
          <a:srcRect/>
          <a:stretch/>
        </p:blipFill>
        <p:spPr>
          <a:xfrm>
            <a:off x="776000" y="1589350"/>
            <a:ext cx="6768049" cy="48378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8"/>
        <p:cNvGrpSpPr/>
        <p:nvPr/>
      </p:nvGrpSpPr>
      <p:grpSpPr>
        <a:xfrm>
          <a:off x="0" y="0"/>
          <a:ext cx="0" cy="0"/>
          <a:chOff x="0" y="0"/>
          <a:chExt cx="0" cy="0"/>
        </a:xfrm>
      </p:grpSpPr>
      <p:sp>
        <p:nvSpPr>
          <p:cNvPr id="369" name="Google Shape;369;p36"/>
          <p:cNvSpPr txBox="1"/>
          <p:nvPr/>
        </p:nvSpPr>
        <p:spPr>
          <a:xfrm>
            <a:off x="797970" y="2529746"/>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3</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3"/>
        <p:cNvGrpSpPr/>
        <p:nvPr/>
      </p:nvGrpSpPr>
      <p:grpSpPr>
        <a:xfrm>
          <a:off x="0" y="0"/>
          <a:ext cx="0" cy="0"/>
          <a:chOff x="0" y="0"/>
          <a:chExt cx="0" cy="0"/>
        </a:xfrm>
      </p:grpSpPr>
      <p:sp>
        <p:nvSpPr>
          <p:cNvPr id="374" name="Google Shape;374;p37"/>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36</a:t>
            </a:fld>
            <a:endParaRPr/>
          </a:p>
        </p:txBody>
      </p:sp>
      <p:sp>
        <p:nvSpPr>
          <p:cNvPr id="375" name="Google Shape;375;p37"/>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All launch sites global map markers</a:t>
            </a:r>
            <a:endParaRPr/>
          </a:p>
        </p:txBody>
      </p:sp>
      <p:pic>
        <p:nvPicPr>
          <p:cNvPr id="376" name="Google Shape;376;p37"/>
          <p:cNvPicPr preferRelativeResize="0"/>
          <p:nvPr/>
        </p:nvPicPr>
        <p:blipFill rotWithShape="1">
          <a:blip r:embed="rId4">
            <a:alphaModFix/>
          </a:blip>
          <a:srcRect/>
          <a:stretch/>
        </p:blipFill>
        <p:spPr>
          <a:xfrm>
            <a:off x="838200" y="1710175"/>
            <a:ext cx="10515601" cy="48240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0"/>
        <p:cNvGrpSpPr/>
        <p:nvPr/>
      </p:nvGrpSpPr>
      <p:grpSpPr>
        <a:xfrm>
          <a:off x="0" y="0"/>
          <a:ext cx="0" cy="0"/>
          <a:chOff x="0" y="0"/>
          <a:chExt cx="0" cy="0"/>
        </a:xfrm>
      </p:grpSpPr>
      <p:sp>
        <p:nvSpPr>
          <p:cNvPr id="381" name="Google Shape;381;p3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37</a:t>
            </a:fld>
            <a:endParaRPr/>
          </a:p>
        </p:txBody>
      </p:sp>
      <p:sp>
        <p:nvSpPr>
          <p:cNvPr id="382" name="Google Shape;382;p38"/>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Markers showing launch sites with color labels</a:t>
            </a:r>
            <a:endParaRPr/>
          </a:p>
        </p:txBody>
      </p:sp>
      <p:pic>
        <p:nvPicPr>
          <p:cNvPr id="383" name="Google Shape;383;p38"/>
          <p:cNvPicPr preferRelativeResize="0"/>
          <p:nvPr/>
        </p:nvPicPr>
        <p:blipFill rotWithShape="1">
          <a:blip r:embed="rId4">
            <a:alphaModFix/>
          </a:blip>
          <a:srcRect/>
          <a:stretch/>
        </p:blipFill>
        <p:spPr>
          <a:xfrm>
            <a:off x="770011" y="1454291"/>
            <a:ext cx="10687962" cy="477210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7"/>
        <p:cNvGrpSpPr/>
        <p:nvPr/>
      </p:nvGrpSpPr>
      <p:grpSpPr>
        <a:xfrm>
          <a:off x="0" y="0"/>
          <a:ext cx="0" cy="0"/>
          <a:chOff x="0" y="0"/>
          <a:chExt cx="0" cy="0"/>
        </a:xfrm>
      </p:grpSpPr>
      <p:sp>
        <p:nvSpPr>
          <p:cNvPr id="388" name="Google Shape;388;p39"/>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38</a:t>
            </a:fld>
            <a:endParaRPr/>
          </a:p>
        </p:txBody>
      </p:sp>
      <p:sp>
        <p:nvSpPr>
          <p:cNvPr id="389" name="Google Shape;389;p39"/>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Site distance to landmarks</a:t>
            </a:r>
            <a:endParaRPr/>
          </a:p>
        </p:txBody>
      </p:sp>
      <p:pic>
        <p:nvPicPr>
          <p:cNvPr id="390" name="Google Shape;390;p39"/>
          <p:cNvPicPr preferRelativeResize="0"/>
          <p:nvPr/>
        </p:nvPicPr>
        <p:blipFill rotWithShape="1">
          <a:blip r:embed="rId4">
            <a:alphaModFix/>
          </a:blip>
          <a:srcRect/>
          <a:stretch/>
        </p:blipFill>
        <p:spPr>
          <a:xfrm>
            <a:off x="770010" y="1362318"/>
            <a:ext cx="10092431" cy="5064893"/>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4"/>
        <p:cNvGrpSpPr/>
        <p:nvPr/>
      </p:nvGrpSpPr>
      <p:grpSpPr>
        <a:xfrm>
          <a:off x="0" y="0"/>
          <a:ext cx="0" cy="0"/>
          <a:chOff x="0" y="0"/>
          <a:chExt cx="0" cy="0"/>
        </a:xfrm>
      </p:grpSpPr>
      <p:sp>
        <p:nvSpPr>
          <p:cNvPr id="395" name="Google Shape;395;p40"/>
          <p:cNvSpPr txBox="1"/>
          <p:nvPr/>
        </p:nvSpPr>
        <p:spPr>
          <a:xfrm>
            <a:off x="797970" y="2529746"/>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4</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
        <p:cNvGrpSpPr/>
        <p:nvPr/>
      </p:nvGrpSpPr>
      <p:grpSpPr>
        <a:xfrm>
          <a:off x="0" y="0"/>
          <a:ext cx="0" cy="0"/>
          <a:chOff x="0" y="0"/>
          <a:chExt cx="0" cy="0"/>
        </a:xfrm>
      </p:grpSpPr>
      <p:sp>
        <p:nvSpPr>
          <p:cNvPr id="107" name="Google Shape;107;p4"/>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4</a:t>
            </a:fld>
            <a:endParaRPr/>
          </a:p>
        </p:txBody>
      </p:sp>
      <p:sp>
        <p:nvSpPr>
          <p:cNvPr id="108" name="Google Shape;108;p4"/>
          <p:cNvSpPr txBox="1"/>
          <p:nvPr/>
        </p:nvSpPr>
        <p:spPr>
          <a:xfrm>
            <a:off x="828068" y="538650"/>
            <a:ext cx="10530114"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Introduction</a:t>
            </a:r>
            <a:endParaRPr sz="4000">
              <a:solidFill>
                <a:srgbClr val="0B49CB"/>
              </a:solidFill>
              <a:latin typeface="IBM Plex Mono SemiBold"/>
              <a:ea typeface="IBM Plex Mono SemiBold"/>
              <a:cs typeface="IBM Plex Mono SemiBold"/>
              <a:sym typeface="IBM Plex Mono SemiBold"/>
            </a:endParaRPr>
          </a:p>
        </p:txBody>
      </p:sp>
      <p:sp>
        <p:nvSpPr>
          <p:cNvPr id="109" name="Google Shape;109;p4"/>
          <p:cNvSpPr txBox="1"/>
          <p:nvPr/>
        </p:nvSpPr>
        <p:spPr>
          <a:xfrm>
            <a:off x="828075" y="1530575"/>
            <a:ext cx="10179900" cy="4896600"/>
          </a:xfrm>
          <a:prstGeom prst="rect">
            <a:avLst/>
          </a:prstGeom>
          <a:noFill/>
          <a:ln>
            <a:noFill/>
          </a:ln>
        </p:spPr>
        <p:txBody>
          <a:bodyPr spcFirstLastPara="1" wrap="square" lIns="91425" tIns="45700" rIns="91425" bIns="45700" anchor="t" anchorCtr="0">
            <a:normAutofit/>
          </a:bodyPr>
          <a:lstStyle/>
          <a:p>
            <a:pPr marL="228600" marR="0" lvl="0" indent="-228600" algn="l" rtl="0">
              <a:lnSpc>
                <a:spcPct val="9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Project </a:t>
            </a:r>
            <a:r>
              <a:rPr lang="en-US" sz="2200">
                <a:solidFill>
                  <a:srgbClr val="292929"/>
                </a:solidFill>
              </a:rPr>
              <a:t>B</a:t>
            </a:r>
            <a:r>
              <a:rPr lang="en-US" sz="2200">
                <a:solidFill>
                  <a:srgbClr val="292929"/>
                </a:solidFill>
                <a:latin typeface="Arial"/>
                <a:ea typeface="Arial"/>
                <a:cs typeface="Arial"/>
                <a:sym typeface="Arial"/>
              </a:rPr>
              <a:t>ackground and </a:t>
            </a:r>
            <a:r>
              <a:rPr lang="en-US" sz="2200">
                <a:solidFill>
                  <a:srgbClr val="292929"/>
                </a:solidFill>
              </a:rPr>
              <a:t>C</a:t>
            </a:r>
            <a:r>
              <a:rPr lang="en-US" sz="2200">
                <a:solidFill>
                  <a:srgbClr val="292929"/>
                </a:solidFill>
                <a:latin typeface="Arial"/>
                <a:ea typeface="Arial"/>
                <a:cs typeface="Arial"/>
                <a:sym typeface="Arial"/>
              </a:rPr>
              <a:t>ontext</a:t>
            </a:r>
            <a:endParaRPr/>
          </a:p>
          <a:p>
            <a:pPr marL="457200" lvl="0" indent="-336550" algn="l" rtl="0">
              <a:spcBef>
                <a:spcPts val="0"/>
              </a:spcBef>
              <a:spcAft>
                <a:spcPts val="0"/>
              </a:spcAft>
              <a:buClr>
                <a:schemeClr val="dk1"/>
              </a:buClr>
              <a:buSzPts val="1700"/>
              <a:buChar char="-"/>
            </a:pPr>
            <a:r>
              <a:rPr lang="en-US" sz="1700">
                <a:solidFill>
                  <a:schemeClr val="dk1"/>
                </a:solidFill>
              </a:rPr>
              <a:t>SpaceX Falcon 9 Landing Prediction</a:t>
            </a:r>
            <a:endParaRPr sz="1700">
              <a:solidFill>
                <a:schemeClr val="dk1"/>
              </a:solidFill>
            </a:endParaRPr>
          </a:p>
          <a:p>
            <a:pPr marL="457200" lvl="0" indent="0" algn="l" rtl="0">
              <a:spcBef>
                <a:spcPts val="0"/>
              </a:spcBef>
              <a:spcAft>
                <a:spcPts val="0"/>
              </a:spcAft>
              <a:buNone/>
            </a:pPr>
            <a:endParaRPr sz="1700">
              <a:solidFill>
                <a:schemeClr val="dk1"/>
              </a:solidFill>
            </a:endParaRPr>
          </a:p>
          <a:p>
            <a:pPr marL="457200" lvl="0" indent="0" algn="l" rtl="0">
              <a:spcBef>
                <a:spcPts val="0"/>
              </a:spcBef>
              <a:spcAft>
                <a:spcPts val="0"/>
              </a:spcAft>
              <a:buNone/>
            </a:pPr>
            <a:r>
              <a:rPr lang="en-US" sz="1700">
                <a:solidFill>
                  <a:schemeClr val="dk1"/>
                </a:solidFill>
              </a:rPr>
              <a:t>- Goal: Build machine learning pipeline to predict first stage landing success</a:t>
            </a:r>
            <a:endParaRPr sz="1700">
              <a:solidFill>
                <a:schemeClr val="dk1"/>
              </a:solidFill>
            </a:endParaRPr>
          </a:p>
          <a:p>
            <a:pPr marL="457200" lvl="0" indent="0" algn="l" rtl="0">
              <a:spcBef>
                <a:spcPts val="0"/>
              </a:spcBef>
              <a:spcAft>
                <a:spcPts val="0"/>
              </a:spcAft>
              <a:buNone/>
            </a:pPr>
            <a:endParaRPr sz="1700">
              <a:solidFill>
                <a:schemeClr val="dk1"/>
              </a:solidFill>
            </a:endParaRPr>
          </a:p>
          <a:p>
            <a:pPr marL="457200" lvl="0" indent="0" algn="l" rtl="0">
              <a:spcBef>
                <a:spcPts val="0"/>
              </a:spcBef>
              <a:spcAft>
                <a:spcPts val="0"/>
              </a:spcAft>
              <a:buNone/>
            </a:pPr>
            <a:r>
              <a:rPr lang="en-US" sz="1700">
                <a:solidFill>
                  <a:schemeClr val="dk1"/>
                </a:solidFill>
              </a:rPr>
              <a:t>- Significance:  </a:t>
            </a:r>
            <a:endParaRPr sz="1700">
              <a:solidFill>
                <a:schemeClr val="dk1"/>
              </a:solidFill>
            </a:endParaRPr>
          </a:p>
          <a:p>
            <a:pPr marL="457200" lvl="0" indent="0" algn="l" rtl="0">
              <a:spcBef>
                <a:spcPts val="0"/>
              </a:spcBef>
              <a:spcAft>
                <a:spcPts val="0"/>
              </a:spcAft>
              <a:buNone/>
            </a:pPr>
            <a:r>
              <a:rPr lang="en-US" sz="1700">
                <a:solidFill>
                  <a:schemeClr val="dk1"/>
                </a:solidFill>
              </a:rPr>
              <a:t>	- Enables determining SpaceX launch costs</a:t>
            </a:r>
            <a:endParaRPr sz="1700">
              <a:solidFill>
                <a:schemeClr val="dk1"/>
              </a:solidFill>
            </a:endParaRPr>
          </a:p>
          <a:p>
            <a:pPr marL="457200" lvl="0" indent="0" algn="l" rtl="0">
              <a:spcBef>
                <a:spcPts val="0"/>
              </a:spcBef>
              <a:spcAft>
                <a:spcPts val="0"/>
              </a:spcAft>
              <a:buNone/>
            </a:pPr>
            <a:r>
              <a:rPr lang="en-US" sz="1700">
                <a:solidFill>
                  <a:schemeClr val="dk1"/>
                </a:solidFill>
              </a:rPr>
              <a:t>	- Allows other providers to competitively bid against SpaceX</a:t>
            </a:r>
            <a:endParaRPr sz="1700">
              <a:solidFill>
                <a:schemeClr val="dk1"/>
              </a:solidFill>
            </a:endParaRPr>
          </a:p>
          <a:p>
            <a:pPr marL="457200" lvl="0" indent="0" algn="l" rtl="0">
              <a:spcBef>
                <a:spcPts val="0"/>
              </a:spcBef>
              <a:spcAft>
                <a:spcPts val="0"/>
              </a:spcAft>
              <a:buNone/>
            </a:pPr>
            <a:r>
              <a:rPr lang="en-US" sz="1700">
                <a:solidFill>
                  <a:schemeClr val="dk1"/>
                </a:solidFill>
              </a:rPr>
              <a:t>	- Currently no automated prediction system exists</a:t>
            </a:r>
            <a:endParaRPr sz="2100">
              <a:solidFill>
                <a:srgbClr val="292929"/>
              </a:solidFill>
            </a:endParaRPr>
          </a:p>
          <a:p>
            <a:pPr marL="228600" marR="0" lvl="0" indent="-228600" algn="l" rtl="0">
              <a:lnSpc>
                <a:spcPct val="9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Problems you want to find answers</a:t>
            </a:r>
            <a:endParaRPr/>
          </a:p>
          <a:p>
            <a:pPr marL="685800" marR="0" lvl="1" indent="-247650" algn="l" rtl="0">
              <a:lnSpc>
                <a:spcPct val="90000"/>
              </a:lnSpc>
              <a:spcBef>
                <a:spcPts val="1400"/>
              </a:spcBef>
              <a:spcAft>
                <a:spcPts val="0"/>
              </a:spcAft>
              <a:buClr>
                <a:srgbClr val="292929"/>
              </a:buClr>
              <a:buSzPts val="2100"/>
              <a:buChar char="-"/>
            </a:pPr>
            <a:r>
              <a:rPr lang="en-US" sz="1700"/>
              <a:t>What factors determine if the rocket will land successfully?</a:t>
            </a:r>
            <a:endParaRPr sz="1700"/>
          </a:p>
          <a:p>
            <a:pPr marL="685800" marR="0" lvl="1" indent="-247650" algn="l" rtl="0">
              <a:lnSpc>
                <a:spcPct val="90000"/>
              </a:lnSpc>
              <a:spcBef>
                <a:spcPts val="1400"/>
              </a:spcBef>
              <a:spcAft>
                <a:spcPts val="0"/>
              </a:spcAft>
              <a:buClr>
                <a:srgbClr val="292929"/>
              </a:buClr>
              <a:buSzPts val="2100"/>
              <a:buChar char="-"/>
            </a:pPr>
            <a:r>
              <a:rPr lang="en-US" sz="1700"/>
              <a:t>How do different features interact to influence the success rate of landing?</a:t>
            </a:r>
            <a:endParaRPr sz="1700"/>
          </a:p>
          <a:p>
            <a:pPr marL="685800" marR="0" lvl="1" indent="-247650" algn="l" rtl="0">
              <a:lnSpc>
                <a:spcPct val="90000"/>
              </a:lnSpc>
              <a:spcBef>
                <a:spcPts val="1400"/>
              </a:spcBef>
              <a:spcAft>
                <a:spcPts val="0"/>
              </a:spcAft>
              <a:buClr>
                <a:srgbClr val="292929"/>
              </a:buClr>
              <a:buSzPts val="2100"/>
              <a:buFont typeface="Arial"/>
              <a:buChar char="-"/>
            </a:pPr>
            <a:r>
              <a:rPr lang="en-US" sz="1700"/>
              <a:t>What operating conditions need to be in place to ensure a successful landing program?</a:t>
            </a:r>
            <a:endParaRPr sz="17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9"/>
        <p:cNvGrpSpPr/>
        <p:nvPr/>
      </p:nvGrpSpPr>
      <p:grpSpPr>
        <a:xfrm>
          <a:off x="0" y="0"/>
          <a:ext cx="0" cy="0"/>
          <a:chOff x="0" y="0"/>
          <a:chExt cx="0" cy="0"/>
        </a:xfrm>
      </p:grpSpPr>
      <p:sp>
        <p:nvSpPr>
          <p:cNvPr id="400" name="Google Shape;400;p4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40</a:t>
            </a:fld>
            <a:endParaRPr/>
          </a:p>
        </p:txBody>
      </p:sp>
      <p:sp>
        <p:nvSpPr>
          <p:cNvPr id="401" name="Google Shape;401;p41"/>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62500" lnSpcReduction="2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Pie chart showing the success percentage achieved by each launch site</a:t>
            </a:r>
            <a:endParaRPr/>
          </a:p>
        </p:txBody>
      </p:sp>
      <p:pic>
        <p:nvPicPr>
          <p:cNvPr id="402" name="Google Shape;402;p41"/>
          <p:cNvPicPr preferRelativeResize="0"/>
          <p:nvPr/>
        </p:nvPicPr>
        <p:blipFill rotWithShape="1">
          <a:blip r:embed="rId4">
            <a:alphaModFix/>
          </a:blip>
          <a:srcRect/>
          <a:stretch/>
        </p:blipFill>
        <p:spPr>
          <a:xfrm>
            <a:off x="752019" y="1454291"/>
            <a:ext cx="10687962" cy="47721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6"/>
        <p:cNvGrpSpPr/>
        <p:nvPr/>
      </p:nvGrpSpPr>
      <p:grpSpPr>
        <a:xfrm>
          <a:off x="0" y="0"/>
          <a:ext cx="0" cy="0"/>
          <a:chOff x="0" y="0"/>
          <a:chExt cx="0" cy="0"/>
        </a:xfrm>
      </p:grpSpPr>
      <p:sp>
        <p:nvSpPr>
          <p:cNvPr id="407" name="Google Shape;407;p42"/>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41</a:t>
            </a:fld>
            <a:endParaRPr/>
          </a:p>
        </p:txBody>
      </p:sp>
      <p:sp>
        <p:nvSpPr>
          <p:cNvPr id="408" name="Google Shape;408;p42"/>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62500" lnSpcReduction="2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Pie chart showing the Launch site with the highest launch success ratio</a:t>
            </a:r>
            <a:endParaRPr/>
          </a:p>
          <a:p>
            <a:pPr marL="0" marR="0" lvl="0" indent="0" algn="l" rtl="0">
              <a:lnSpc>
                <a:spcPct val="90000"/>
              </a:lnSpc>
              <a:spcBef>
                <a:spcPts val="0"/>
              </a:spcBef>
              <a:spcAft>
                <a:spcPts val="0"/>
              </a:spcAft>
              <a:buClr>
                <a:srgbClr val="005493"/>
              </a:buClr>
              <a:buSzPct val="100000"/>
              <a:buFont typeface="IBM Plex Mono SemiBold"/>
              <a:buNone/>
            </a:pPr>
            <a:endParaRPr sz="4000">
              <a:solidFill>
                <a:srgbClr val="0B49CB"/>
              </a:solidFill>
              <a:latin typeface="Arial"/>
              <a:ea typeface="Arial"/>
              <a:cs typeface="Arial"/>
              <a:sym typeface="Arial"/>
            </a:endParaRPr>
          </a:p>
        </p:txBody>
      </p:sp>
      <p:pic>
        <p:nvPicPr>
          <p:cNvPr id="409" name="Google Shape;409;p42"/>
          <p:cNvPicPr preferRelativeResize="0"/>
          <p:nvPr/>
        </p:nvPicPr>
        <p:blipFill rotWithShape="1">
          <a:blip r:embed="rId4">
            <a:alphaModFix/>
          </a:blip>
          <a:srcRect/>
          <a:stretch/>
        </p:blipFill>
        <p:spPr>
          <a:xfrm>
            <a:off x="2132419" y="1584827"/>
            <a:ext cx="7790783" cy="444074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3"/>
        <p:cNvGrpSpPr/>
        <p:nvPr/>
      </p:nvGrpSpPr>
      <p:grpSpPr>
        <a:xfrm>
          <a:off x="0" y="0"/>
          <a:ext cx="0" cy="0"/>
          <a:chOff x="0" y="0"/>
          <a:chExt cx="0" cy="0"/>
        </a:xfrm>
      </p:grpSpPr>
      <p:sp>
        <p:nvSpPr>
          <p:cNvPr id="414" name="Google Shape;414;p43"/>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42</a:t>
            </a:fld>
            <a:endParaRPr/>
          </a:p>
        </p:txBody>
      </p:sp>
      <p:sp>
        <p:nvSpPr>
          <p:cNvPr id="415" name="Google Shape;415;p43"/>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47500" lnSpcReduction="2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Scatter plot of Payload vs Launch Outcome for all sites, with different payload selected in the range slider</a:t>
            </a:r>
            <a:endParaRPr/>
          </a:p>
        </p:txBody>
      </p:sp>
      <p:pic>
        <p:nvPicPr>
          <p:cNvPr id="416" name="Google Shape;416;p43" descr="Graphical user interface, application&#10;&#10;Description automatically generated"/>
          <p:cNvPicPr preferRelativeResize="0"/>
          <p:nvPr/>
        </p:nvPicPr>
        <p:blipFill rotWithShape="1">
          <a:blip r:embed="rId4">
            <a:alphaModFix/>
          </a:blip>
          <a:srcRect/>
          <a:stretch/>
        </p:blipFill>
        <p:spPr>
          <a:xfrm>
            <a:off x="838200" y="2191367"/>
            <a:ext cx="10515599" cy="3785614"/>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0"/>
        <p:cNvGrpSpPr/>
        <p:nvPr/>
      </p:nvGrpSpPr>
      <p:grpSpPr>
        <a:xfrm>
          <a:off x="0" y="0"/>
          <a:ext cx="0" cy="0"/>
          <a:chOff x="0" y="0"/>
          <a:chExt cx="0" cy="0"/>
        </a:xfrm>
      </p:grpSpPr>
      <p:sp>
        <p:nvSpPr>
          <p:cNvPr id="421" name="Google Shape;421;p44"/>
          <p:cNvSpPr txBox="1"/>
          <p:nvPr/>
        </p:nvSpPr>
        <p:spPr>
          <a:xfrm>
            <a:off x="797970" y="2529746"/>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5</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5"/>
        <p:cNvGrpSpPr/>
        <p:nvPr/>
      </p:nvGrpSpPr>
      <p:grpSpPr>
        <a:xfrm>
          <a:off x="0" y="0"/>
          <a:ext cx="0" cy="0"/>
          <a:chOff x="0" y="0"/>
          <a:chExt cx="0" cy="0"/>
        </a:xfrm>
      </p:grpSpPr>
      <p:sp>
        <p:nvSpPr>
          <p:cNvPr id="426" name="Google Shape;426;p45"/>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44</a:t>
            </a:fld>
            <a:endParaRPr/>
          </a:p>
        </p:txBody>
      </p:sp>
      <p:sp>
        <p:nvSpPr>
          <p:cNvPr id="427" name="Google Shape;427;p45"/>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Classification Accuracy</a:t>
            </a:r>
            <a:endParaRPr sz="4000">
              <a:solidFill>
                <a:srgbClr val="0B49CB"/>
              </a:solidFill>
              <a:latin typeface="IBM Plex Mono SemiBold"/>
              <a:ea typeface="IBM Plex Mono SemiBold"/>
              <a:cs typeface="IBM Plex Mono SemiBold"/>
              <a:sym typeface="IBM Plex Mono SemiBold"/>
            </a:endParaRPr>
          </a:p>
        </p:txBody>
      </p:sp>
      <p:sp>
        <p:nvSpPr>
          <p:cNvPr id="428" name="Google Shape;428;p45"/>
          <p:cNvSpPr txBox="1"/>
          <p:nvPr/>
        </p:nvSpPr>
        <p:spPr>
          <a:xfrm>
            <a:off x="986025" y="1445250"/>
            <a:ext cx="10213500" cy="129750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None/>
            </a:pPr>
            <a:r>
              <a:rPr lang="en-US" sz="2200">
                <a:solidFill>
                  <a:schemeClr val="dk1"/>
                </a:solidFill>
                <a:latin typeface="Arial"/>
                <a:ea typeface="Arial"/>
                <a:cs typeface="Arial"/>
                <a:sym typeface="Arial"/>
              </a:rPr>
              <a:t>The decision tree classifier is the model with the highest classification accuracy</a:t>
            </a:r>
            <a:endParaRPr/>
          </a:p>
          <a:p>
            <a:pPr marL="228600" marR="0" lvl="0" indent="-114300" algn="l" rtl="0">
              <a:lnSpc>
                <a:spcPct val="90000"/>
              </a:lnSpc>
              <a:spcBef>
                <a:spcPts val="1400"/>
              </a:spcBef>
              <a:spcAft>
                <a:spcPts val="0"/>
              </a:spcAft>
              <a:buClr>
                <a:schemeClr val="dk1"/>
              </a:buClr>
              <a:buSzPts val="1800"/>
              <a:buFont typeface="Arial"/>
              <a:buNone/>
            </a:pPr>
            <a:endParaRPr sz="1800">
              <a:solidFill>
                <a:schemeClr val="dk1"/>
              </a:solidFill>
              <a:latin typeface="Calibri"/>
              <a:ea typeface="Calibri"/>
              <a:cs typeface="Calibri"/>
              <a:sym typeface="Calibri"/>
            </a:endParaRPr>
          </a:p>
        </p:txBody>
      </p:sp>
      <p:pic>
        <p:nvPicPr>
          <p:cNvPr id="429" name="Google Shape;429;p45"/>
          <p:cNvPicPr preferRelativeResize="0"/>
          <p:nvPr/>
        </p:nvPicPr>
        <p:blipFill>
          <a:blip r:embed="rId4">
            <a:alphaModFix/>
          </a:blip>
          <a:stretch>
            <a:fillRect/>
          </a:stretch>
        </p:blipFill>
        <p:spPr>
          <a:xfrm>
            <a:off x="470300" y="3091150"/>
            <a:ext cx="11082351" cy="30265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3"/>
        <p:cNvGrpSpPr/>
        <p:nvPr/>
      </p:nvGrpSpPr>
      <p:grpSpPr>
        <a:xfrm>
          <a:off x="0" y="0"/>
          <a:ext cx="0" cy="0"/>
          <a:chOff x="0" y="0"/>
          <a:chExt cx="0" cy="0"/>
        </a:xfrm>
      </p:grpSpPr>
      <p:sp>
        <p:nvSpPr>
          <p:cNvPr id="434" name="Google Shape;434;p46"/>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45</a:t>
            </a:fld>
            <a:endParaRPr/>
          </a:p>
        </p:txBody>
      </p:sp>
      <p:sp>
        <p:nvSpPr>
          <p:cNvPr id="435" name="Google Shape;435;p46"/>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Confusion Matrix</a:t>
            </a:r>
            <a:endParaRPr sz="4000">
              <a:solidFill>
                <a:srgbClr val="0B49CB"/>
              </a:solidFill>
              <a:latin typeface="IBM Plex Mono SemiBold"/>
              <a:ea typeface="IBM Plex Mono SemiBold"/>
              <a:cs typeface="IBM Plex Mono SemiBold"/>
              <a:sym typeface="IBM Plex Mono SemiBold"/>
            </a:endParaRPr>
          </a:p>
        </p:txBody>
      </p:sp>
      <p:sp>
        <p:nvSpPr>
          <p:cNvPr id="436" name="Google Shape;436;p46"/>
          <p:cNvSpPr txBox="1"/>
          <p:nvPr/>
        </p:nvSpPr>
        <p:spPr>
          <a:xfrm>
            <a:off x="225511" y="1880350"/>
            <a:ext cx="5791500" cy="38115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None/>
            </a:pPr>
            <a:r>
              <a:rPr lang="en-US" sz="2200">
                <a:solidFill>
                  <a:srgbClr val="292929"/>
                </a:solidFill>
              </a:rPr>
              <a:t>The Decision Tree confusion matrix demonstrates the classifier can differentiate between classes. However, a key issue is false positives, where unsuccessful landings are incorrectly classified as successful.</a:t>
            </a:r>
            <a:endParaRPr sz="2200">
              <a:solidFill>
                <a:srgbClr val="292929"/>
              </a:solidFill>
              <a:latin typeface="Arial"/>
              <a:ea typeface="Arial"/>
              <a:cs typeface="Arial"/>
              <a:sym typeface="Arial"/>
            </a:endParaRPr>
          </a:p>
        </p:txBody>
      </p:sp>
      <p:pic>
        <p:nvPicPr>
          <p:cNvPr id="437" name="Google Shape;437;p46"/>
          <p:cNvPicPr preferRelativeResize="0"/>
          <p:nvPr/>
        </p:nvPicPr>
        <p:blipFill>
          <a:blip r:embed="rId4">
            <a:alphaModFix/>
          </a:blip>
          <a:stretch>
            <a:fillRect/>
          </a:stretch>
        </p:blipFill>
        <p:spPr>
          <a:xfrm>
            <a:off x="6478461" y="1389699"/>
            <a:ext cx="5048250" cy="43338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1"/>
        <p:cNvGrpSpPr/>
        <p:nvPr/>
      </p:nvGrpSpPr>
      <p:grpSpPr>
        <a:xfrm>
          <a:off x="0" y="0"/>
          <a:ext cx="0" cy="0"/>
          <a:chOff x="0" y="0"/>
          <a:chExt cx="0" cy="0"/>
        </a:xfrm>
      </p:grpSpPr>
      <p:sp>
        <p:nvSpPr>
          <p:cNvPr id="442" name="Google Shape;442;p47"/>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46</a:t>
            </a:fld>
            <a:endParaRPr/>
          </a:p>
        </p:txBody>
      </p:sp>
      <p:sp>
        <p:nvSpPr>
          <p:cNvPr id="443" name="Google Shape;443;p47"/>
          <p:cNvSpPr txBox="1">
            <a:spLocks noGrp="1"/>
          </p:cNvSpPr>
          <p:nvPr>
            <p:ph type="body" idx="1"/>
          </p:nvPr>
        </p:nvSpPr>
        <p:spPr>
          <a:xfrm>
            <a:off x="770011" y="1875054"/>
            <a:ext cx="9251067" cy="4351338"/>
          </a:xfrm>
          <a:prstGeom prst="rect">
            <a:avLst/>
          </a:prstGeom>
          <a:noFill/>
          <a:ln>
            <a:noFill/>
          </a:ln>
        </p:spPr>
        <p:txBody>
          <a:bodyPr spcFirstLastPara="1" wrap="square" lIns="91425" tIns="45700" rIns="91425" bIns="45700" anchor="t" anchorCtr="0">
            <a:normAutofit/>
          </a:bodyPr>
          <a:lstStyle/>
          <a:p>
            <a:pPr marL="457200" marR="0" lvl="0" indent="-368300" algn="l" rtl="0">
              <a:lnSpc>
                <a:spcPct val="100000"/>
              </a:lnSpc>
              <a:spcBef>
                <a:spcPts val="1400"/>
              </a:spcBef>
              <a:spcAft>
                <a:spcPts val="0"/>
              </a:spcAft>
              <a:buClr>
                <a:srgbClr val="292929"/>
              </a:buClr>
              <a:buSzPts val="2200"/>
              <a:buChar char="●"/>
            </a:pPr>
            <a:r>
              <a:rPr lang="en-US" sz="2200">
                <a:solidFill>
                  <a:srgbClr val="292929"/>
                </a:solidFill>
              </a:rPr>
              <a:t>Launch sites with more flights have greater success rates</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Success rate increased steadily from 2013 to 2020</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Highest success rates achieved for orbits ES-L1, GEO, HEO, SSO, VLEO</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Most successful launches occurred at site KSC LC-39A</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Decision tree classifier is the optimal ML algorithm</a:t>
            </a:r>
            <a:endParaRPr sz="2200">
              <a:solidFill>
                <a:srgbClr val="292929"/>
              </a:solidFill>
            </a:endParaRPr>
          </a:p>
          <a:p>
            <a:pPr marL="228600" marR="0" lvl="0" indent="-88900" algn="l" rtl="0">
              <a:lnSpc>
                <a:spcPct val="100000"/>
              </a:lnSpc>
              <a:spcBef>
                <a:spcPts val="1400"/>
              </a:spcBef>
              <a:spcAft>
                <a:spcPts val="0"/>
              </a:spcAft>
              <a:buClr>
                <a:schemeClr val="dk1"/>
              </a:buClr>
              <a:buSzPts val="2200"/>
              <a:buFont typeface="Arial"/>
              <a:buNone/>
            </a:pPr>
            <a:endParaRPr sz="2200">
              <a:solidFill>
                <a:srgbClr val="292929"/>
              </a:solidFill>
              <a:latin typeface="Arial"/>
              <a:ea typeface="Arial"/>
              <a:cs typeface="Arial"/>
              <a:sym typeface="Arial"/>
            </a:endParaRPr>
          </a:p>
        </p:txBody>
      </p:sp>
      <p:sp>
        <p:nvSpPr>
          <p:cNvPr id="444" name="Google Shape;444;p47"/>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Conclusions</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8"/>
        <p:cNvGrpSpPr/>
        <p:nvPr/>
      </p:nvGrpSpPr>
      <p:grpSpPr>
        <a:xfrm>
          <a:off x="0" y="0"/>
          <a:ext cx="0" cy="0"/>
          <a:chOff x="0" y="0"/>
          <a:chExt cx="0" cy="0"/>
        </a:xfrm>
      </p:grpSpPr>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3"/>
        <p:cNvGrpSpPr/>
        <p:nvPr/>
      </p:nvGrpSpPr>
      <p:grpSpPr>
        <a:xfrm>
          <a:off x="0" y="0"/>
          <a:ext cx="0" cy="0"/>
          <a:chOff x="0" y="0"/>
          <a:chExt cx="0" cy="0"/>
        </a:xfrm>
      </p:grpSpPr>
      <p:sp>
        <p:nvSpPr>
          <p:cNvPr id="114" name="Google Shape;114;p5"/>
          <p:cNvSpPr txBox="1">
            <a:spLocks noGrp="1"/>
          </p:cNvSpPr>
          <p:nvPr>
            <p:ph type="sldNum" idx="12"/>
          </p:nvPr>
        </p:nvSpPr>
        <p:spPr>
          <a:xfrm>
            <a:off x="94488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
        <p:nvSpPr>
          <p:cNvPr id="115" name="Google Shape;115;p5"/>
          <p:cNvSpPr txBox="1"/>
          <p:nvPr/>
        </p:nvSpPr>
        <p:spPr>
          <a:xfrm>
            <a:off x="765313" y="2812774"/>
            <a:ext cx="1058303" cy="369332"/>
          </a:xfrm>
          <a:prstGeom prst="rect">
            <a:avLst/>
          </a:prstGeom>
          <a:solidFill>
            <a:srgbClr val="0948CB"/>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Section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
        <p:cNvGrpSpPr/>
        <p:nvPr/>
      </p:nvGrpSpPr>
      <p:grpSpPr>
        <a:xfrm>
          <a:off x="0" y="0"/>
          <a:ext cx="0" cy="0"/>
          <a:chOff x="0" y="0"/>
          <a:chExt cx="0" cy="0"/>
        </a:xfrm>
      </p:grpSpPr>
      <p:sp>
        <p:nvSpPr>
          <p:cNvPr id="121" name="Google Shape;121;p6"/>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122" name="Google Shape;122;p6"/>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Methodology</a:t>
            </a:r>
            <a:endParaRPr sz="4000">
              <a:solidFill>
                <a:srgbClr val="0B49CB"/>
              </a:solidFill>
              <a:latin typeface="IBM Plex Mono SemiBold"/>
              <a:ea typeface="IBM Plex Mono SemiBold"/>
              <a:cs typeface="IBM Plex Mono SemiBold"/>
              <a:sym typeface="IBM Plex Mono SemiBold"/>
            </a:endParaRPr>
          </a:p>
        </p:txBody>
      </p:sp>
      <p:sp>
        <p:nvSpPr>
          <p:cNvPr id="123" name="Google Shape;123;p6"/>
          <p:cNvSpPr txBox="1"/>
          <p:nvPr/>
        </p:nvSpPr>
        <p:spPr>
          <a:xfrm>
            <a:off x="769999" y="1580800"/>
            <a:ext cx="10959300" cy="5211900"/>
          </a:xfrm>
          <a:prstGeom prst="rect">
            <a:avLst/>
          </a:prstGeom>
          <a:noFill/>
          <a:ln>
            <a:noFill/>
          </a:ln>
        </p:spPr>
        <p:txBody>
          <a:bodyPr spcFirstLastPara="1" wrap="square" lIns="91425" tIns="45700" rIns="91425" bIns="45700" anchor="t" anchorCtr="0">
            <a:normAutofit fontScale="92500"/>
          </a:bodyPr>
          <a:lstStyle/>
          <a:p>
            <a:pPr marL="0" marR="0" lvl="0" indent="0" algn="l" rtl="0">
              <a:lnSpc>
                <a:spcPct val="120000"/>
              </a:lnSpc>
              <a:spcBef>
                <a:spcPts val="0"/>
              </a:spcBef>
              <a:spcAft>
                <a:spcPts val="0"/>
              </a:spcAft>
              <a:buClr>
                <a:srgbClr val="0B49CB"/>
              </a:buClr>
              <a:buSzPts val="8800"/>
              <a:buFont typeface="Arial"/>
              <a:buNone/>
            </a:pPr>
            <a:r>
              <a:rPr lang="en-US" sz="2500">
                <a:solidFill>
                  <a:srgbClr val="0B49CB"/>
                </a:solidFill>
                <a:latin typeface="Arial"/>
                <a:ea typeface="Arial"/>
                <a:cs typeface="Arial"/>
                <a:sym typeface="Arial"/>
              </a:rPr>
              <a:t>Executive Summary</a:t>
            </a:r>
            <a:endParaRPr sz="100"/>
          </a:p>
          <a:p>
            <a:pPr marL="457200" marR="0" lvl="0" indent="-368300" algn="l" rtl="0">
              <a:lnSpc>
                <a:spcPct val="100000"/>
              </a:lnSpc>
              <a:spcBef>
                <a:spcPts val="1400"/>
              </a:spcBef>
              <a:spcAft>
                <a:spcPts val="0"/>
              </a:spcAft>
              <a:buClr>
                <a:srgbClr val="292929"/>
              </a:buClr>
              <a:buSzPts val="2200"/>
              <a:buChar char="●"/>
            </a:pPr>
            <a:r>
              <a:rPr lang="en-US" sz="2200">
                <a:solidFill>
                  <a:srgbClr val="292929"/>
                </a:solidFill>
              </a:rPr>
              <a:t>Data Collection Methodology</a:t>
            </a:r>
            <a:endParaRPr sz="2200">
              <a:solidFill>
                <a:srgbClr val="292929"/>
              </a:solidFill>
            </a:endParaRPr>
          </a:p>
          <a:p>
            <a:pPr marL="914400" marR="0" lvl="1" indent="-368300" algn="l" rtl="0">
              <a:lnSpc>
                <a:spcPct val="100000"/>
              </a:lnSpc>
              <a:spcBef>
                <a:spcPts val="0"/>
              </a:spcBef>
              <a:spcAft>
                <a:spcPts val="0"/>
              </a:spcAft>
              <a:buClr>
                <a:srgbClr val="292929"/>
              </a:buClr>
              <a:buSzPts val="2200"/>
              <a:buChar char="○"/>
            </a:pPr>
            <a:r>
              <a:rPr lang="en-US" sz="2200">
                <a:solidFill>
                  <a:srgbClr val="292929"/>
                </a:solidFill>
              </a:rPr>
              <a:t>Data from SpaceX obtained from two sources:</a:t>
            </a:r>
            <a:endParaRPr sz="2200">
              <a:solidFill>
                <a:srgbClr val="292929"/>
              </a:solidFill>
            </a:endParaRPr>
          </a:p>
          <a:p>
            <a:pPr marL="914400" marR="0" lvl="1" indent="-368300" algn="l" rtl="0">
              <a:lnSpc>
                <a:spcPct val="100000"/>
              </a:lnSpc>
              <a:spcBef>
                <a:spcPts val="0"/>
              </a:spcBef>
              <a:spcAft>
                <a:spcPts val="0"/>
              </a:spcAft>
              <a:buClr>
                <a:srgbClr val="292929"/>
              </a:buClr>
              <a:buSzPts val="2200"/>
              <a:buChar char="○"/>
            </a:pPr>
            <a:r>
              <a:rPr lang="en-US" sz="2200">
                <a:solidFill>
                  <a:srgbClr val="292929"/>
                </a:solidFill>
              </a:rPr>
              <a:t>SpaceX API (</a:t>
            </a:r>
            <a:r>
              <a:rPr lang="en-US" sz="2200" u="sng">
                <a:solidFill>
                  <a:schemeClr val="hlink"/>
                </a:solidFill>
                <a:hlinkClick r:id="rId4"/>
              </a:rPr>
              <a:t>https://api.spacexdata.com/v4/rockets/</a:t>
            </a:r>
            <a:r>
              <a:rPr lang="en-US" sz="2200">
                <a:solidFill>
                  <a:srgbClr val="292929"/>
                </a:solidFill>
              </a:rPr>
              <a:t>)</a:t>
            </a:r>
            <a:endParaRPr sz="2200">
              <a:solidFill>
                <a:srgbClr val="292929"/>
              </a:solidFill>
            </a:endParaRPr>
          </a:p>
          <a:p>
            <a:pPr marL="914400" marR="0" lvl="1" indent="-368300" algn="l" rtl="0">
              <a:lnSpc>
                <a:spcPct val="100000"/>
              </a:lnSpc>
              <a:spcBef>
                <a:spcPts val="0"/>
              </a:spcBef>
              <a:spcAft>
                <a:spcPts val="0"/>
              </a:spcAft>
              <a:buClr>
                <a:srgbClr val="292929"/>
              </a:buClr>
              <a:buSzPts val="2200"/>
              <a:buChar char="○"/>
            </a:pPr>
            <a:r>
              <a:rPr lang="en-US" sz="2200">
                <a:solidFill>
                  <a:srgbClr val="292929"/>
                </a:solidFill>
              </a:rPr>
              <a:t>Web scraping (https://en.wikipedia.org/wiki/List_of_Falcon_9_and_Falcon_Heavy_launches)</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Data Wrangling</a:t>
            </a:r>
            <a:endParaRPr sz="2200">
              <a:solidFill>
                <a:srgbClr val="292929"/>
              </a:solidFill>
            </a:endParaRPr>
          </a:p>
          <a:p>
            <a:pPr marL="914400" marR="0" lvl="1" indent="-368300" algn="l" rtl="0">
              <a:lnSpc>
                <a:spcPct val="100000"/>
              </a:lnSpc>
              <a:spcBef>
                <a:spcPts val="0"/>
              </a:spcBef>
              <a:spcAft>
                <a:spcPts val="0"/>
              </a:spcAft>
              <a:buClr>
                <a:srgbClr val="292929"/>
              </a:buClr>
              <a:buSzPts val="2200"/>
              <a:buChar char="○"/>
            </a:pPr>
            <a:r>
              <a:rPr lang="en-US" sz="2200">
                <a:solidFill>
                  <a:srgbClr val="292929"/>
                </a:solidFill>
              </a:rPr>
              <a:t>Collected data enriched by:</a:t>
            </a:r>
            <a:endParaRPr sz="2200">
              <a:solidFill>
                <a:srgbClr val="292929"/>
              </a:solidFill>
            </a:endParaRPr>
          </a:p>
          <a:p>
            <a:pPr marL="1371600" marR="0" lvl="2" indent="-368300" algn="l" rtl="0">
              <a:lnSpc>
                <a:spcPct val="100000"/>
              </a:lnSpc>
              <a:spcBef>
                <a:spcPts val="0"/>
              </a:spcBef>
              <a:spcAft>
                <a:spcPts val="0"/>
              </a:spcAft>
              <a:buClr>
                <a:srgbClr val="292929"/>
              </a:buClr>
              <a:buSzPts val="2200"/>
              <a:buChar char="■"/>
            </a:pPr>
            <a:r>
              <a:rPr lang="en-US" sz="2200">
                <a:solidFill>
                  <a:srgbClr val="292929"/>
                </a:solidFill>
              </a:rPr>
              <a:t>Creating landing outcome label based on outcome data</a:t>
            </a:r>
            <a:endParaRPr sz="2200">
              <a:solidFill>
                <a:srgbClr val="292929"/>
              </a:solidFill>
            </a:endParaRPr>
          </a:p>
          <a:p>
            <a:pPr marL="1371600" marR="0" lvl="2" indent="-368300" algn="l" rtl="0">
              <a:lnSpc>
                <a:spcPct val="100000"/>
              </a:lnSpc>
              <a:spcBef>
                <a:spcPts val="0"/>
              </a:spcBef>
              <a:spcAft>
                <a:spcPts val="0"/>
              </a:spcAft>
              <a:buClr>
                <a:srgbClr val="292929"/>
              </a:buClr>
              <a:buSzPts val="2200"/>
              <a:buChar char="■"/>
            </a:pPr>
            <a:r>
              <a:rPr lang="en-US" sz="2200">
                <a:solidFill>
                  <a:srgbClr val="292929"/>
                </a:solidFill>
              </a:rPr>
              <a:t>Summarizing and analyzing features</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Perform exploratory data analysis (EDA) using visualization and SQL</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Perform interactive visual analytics using Folium and Plotly Dash</a:t>
            </a:r>
            <a:endParaRPr sz="2200">
              <a:solidFill>
                <a:srgbClr val="292929"/>
              </a:solidFill>
            </a:endParaRPr>
          </a:p>
          <a:p>
            <a:pPr marL="457200" marR="0" lvl="0" indent="-368300" algn="l" rtl="0">
              <a:lnSpc>
                <a:spcPct val="100000"/>
              </a:lnSpc>
              <a:spcBef>
                <a:spcPts val="0"/>
              </a:spcBef>
              <a:spcAft>
                <a:spcPts val="0"/>
              </a:spcAft>
              <a:buClr>
                <a:srgbClr val="292929"/>
              </a:buClr>
              <a:buSzPts val="2200"/>
              <a:buChar char="●"/>
            </a:pPr>
            <a:r>
              <a:rPr lang="en-US" sz="2200">
                <a:solidFill>
                  <a:srgbClr val="292929"/>
                </a:solidFill>
              </a:rPr>
              <a:t>Perform predictive analysis using classification models</a:t>
            </a:r>
            <a:endParaRPr sz="2200">
              <a:solidFill>
                <a:srgbClr val="292929"/>
              </a:solidFill>
            </a:endParaRPr>
          </a:p>
          <a:p>
            <a:pPr marL="914400" marR="0" lvl="1" indent="-368300" algn="l" rtl="0">
              <a:lnSpc>
                <a:spcPct val="100000"/>
              </a:lnSpc>
              <a:spcBef>
                <a:spcPts val="0"/>
              </a:spcBef>
              <a:spcAft>
                <a:spcPts val="0"/>
              </a:spcAft>
              <a:buClr>
                <a:srgbClr val="292929"/>
              </a:buClr>
              <a:buSzPts val="2200"/>
              <a:buChar char="○"/>
            </a:pPr>
            <a:r>
              <a:rPr lang="en-US" sz="2200">
                <a:solidFill>
                  <a:srgbClr val="292929"/>
                </a:solidFill>
              </a:rPr>
              <a:t>The collected data was normalized and split into training and test sets. Four different classification models were evaluated by training them on the data using various parameter combinations. The accuracy of each model was then evaluated.</a:t>
            </a:r>
            <a:endParaRPr sz="2200">
              <a:solidFill>
                <a:srgbClr val="292929"/>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7"/>
        <p:cNvGrpSpPr/>
        <p:nvPr/>
      </p:nvGrpSpPr>
      <p:grpSpPr>
        <a:xfrm>
          <a:off x="0" y="0"/>
          <a:ext cx="0" cy="0"/>
          <a:chOff x="0" y="0"/>
          <a:chExt cx="0" cy="0"/>
        </a:xfrm>
      </p:grpSpPr>
      <p:sp>
        <p:nvSpPr>
          <p:cNvPr id="128" name="Google Shape;128;p8"/>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
        <p:nvSpPr>
          <p:cNvPr id="129" name="Google Shape;129;p8"/>
          <p:cNvSpPr txBox="1">
            <a:spLocks noGrp="1"/>
          </p:cNvSpPr>
          <p:nvPr>
            <p:ph type="body" idx="1"/>
          </p:nvPr>
        </p:nvSpPr>
        <p:spPr>
          <a:xfrm>
            <a:off x="770011" y="1825625"/>
            <a:ext cx="10515600" cy="4351338"/>
          </a:xfrm>
          <a:prstGeom prst="rect">
            <a:avLst/>
          </a:prstGeom>
          <a:noFill/>
          <a:ln>
            <a:noFill/>
          </a:ln>
        </p:spPr>
        <p:txBody>
          <a:bodyPr spcFirstLastPara="1" wrap="square" lIns="91425" tIns="45700" rIns="91425" bIns="45700" anchor="t" anchorCtr="0">
            <a:noAutofit/>
          </a:bodyPr>
          <a:lstStyle/>
          <a:p>
            <a:pPr marL="228600" marR="0" lvl="0" indent="-247650" algn="l" rtl="0">
              <a:lnSpc>
                <a:spcPct val="100000"/>
              </a:lnSpc>
              <a:spcBef>
                <a:spcPts val="0"/>
              </a:spcBef>
              <a:spcAft>
                <a:spcPts val="0"/>
              </a:spcAft>
              <a:buClr>
                <a:srgbClr val="292929"/>
              </a:buClr>
              <a:buSzPts val="2500"/>
              <a:buFont typeface="Arial"/>
              <a:buChar char="•"/>
            </a:pPr>
            <a:r>
              <a:rPr lang="en-US" sz="2500" b="0" i="0" u="none" strike="noStrike" cap="none">
                <a:solidFill>
                  <a:srgbClr val="292929"/>
                </a:solidFill>
                <a:latin typeface="Arial"/>
                <a:ea typeface="Arial"/>
                <a:cs typeface="Arial"/>
                <a:sym typeface="Arial"/>
              </a:rPr>
              <a:t>Describe how data sets were collected. </a:t>
            </a:r>
            <a:endParaRPr sz="1700"/>
          </a:p>
          <a:p>
            <a:pPr marL="457200" marR="0" lvl="0" indent="-361950" algn="l" rtl="0">
              <a:lnSpc>
                <a:spcPct val="10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The datasets were collected from two sources:</a:t>
            </a:r>
            <a:endParaRPr sz="2100">
              <a:solidFill>
                <a:schemeClr val="dk1"/>
              </a:solidFill>
              <a:latin typeface="Calibri"/>
              <a:ea typeface="Calibri"/>
              <a:cs typeface="Calibri"/>
              <a:sym typeface="Calibri"/>
            </a:endParaRPr>
          </a:p>
          <a:p>
            <a:pPr marL="914400" marR="0" lvl="1" indent="-361950" algn="l" rtl="0">
              <a:lnSpc>
                <a:spcPct val="10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The SpaceX API (https://api.spacexdata.com/v4/rockets/) which provides launch data directly from SpaceX.</a:t>
            </a:r>
            <a:endParaRPr sz="2100">
              <a:solidFill>
                <a:schemeClr val="dk1"/>
              </a:solidFill>
              <a:latin typeface="Calibri"/>
              <a:ea typeface="Calibri"/>
              <a:cs typeface="Calibri"/>
              <a:sym typeface="Calibri"/>
            </a:endParaRPr>
          </a:p>
          <a:p>
            <a:pPr marL="914400" marR="0" lvl="1" indent="-361950" algn="l" rtl="0">
              <a:lnSpc>
                <a:spcPct val="100000"/>
              </a:lnSpc>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Wikipedia (https://en.wikipedia.org/wiki/List_of_Falcon_9_and_Falcon_Heavy_launches) which was web scraped to extract Falcon 9 and Falcon Heavy launch data.</a:t>
            </a:r>
            <a:endParaRPr sz="2100">
              <a:solidFill>
                <a:schemeClr val="dk1"/>
              </a:solidFill>
              <a:latin typeface="Calibri"/>
              <a:ea typeface="Calibri"/>
              <a:cs typeface="Calibri"/>
              <a:sym typeface="Calibri"/>
            </a:endParaRPr>
          </a:p>
        </p:txBody>
      </p:sp>
      <p:sp>
        <p:nvSpPr>
          <p:cNvPr id="130" name="Google Shape;130;p8"/>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9"/>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
        <p:nvSpPr>
          <p:cNvPr id="136" name="Google Shape;136;p9"/>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SpaceX API</a:t>
            </a:r>
            <a:endParaRPr/>
          </a:p>
        </p:txBody>
      </p:sp>
      <p:grpSp>
        <p:nvGrpSpPr>
          <p:cNvPr id="137" name="Google Shape;137;p9"/>
          <p:cNvGrpSpPr/>
          <p:nvPr/>
        </p:nvGrpSpPr>
        <p:grpSpPr>
          <a:xfrm>
            <a:off x="7509568" y="1586327"/>
            <a:ext cx="4407490" cy="4643951"/>
            <a:chOff x="5632317" y="1189775"/>
            <a:chExt cx="3305700" cy="3483050"/>
          </a:xfrm>
        </p:grpSpPr>
        <p:sp>
          <p:nvSpPr>
            <p:cNvPr id="138" name="Google Shape;138;p9"/>
            <p:cNvSpPr/>
            <p:nvPr/>
          </p:nvSpPr>
          <p:spPr>
            <a:xfrm>
              <a:off x="5632317" y="1189775"/>
              <a:ext cx="3305700" cy="669000"/>
            </a:xfrm>
            <a:prstGeom prst="chevron">
              <a:avLst>
                <a:gd name="adj" fmla="val 50000"/>
              </a:avLst>
            </a:prstGeom>
            <a:solidFill>
              <a:srgbClr val="D83829"/>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solidFill>
                    <a:srgbClr val="FFFFFF"/>
                  </a:solidFill>
                  <a:latin typeface="Roboto"/>
                  <a:ea typeface="Roboto"/>
                  <a:cs typeface="Roboto"/>
                  <a:sym typeface="Roboto"/>
                </a:rPr>
                <a:t>Data Wrangling</a:t>
              </a:r>
              <a:endParaRPr sz="1900">
                <a:solidFill>
                  <a:srgbClr val="FFFFFF"/>
                </a:solidFill>
                <a:latin typeface="Roboto"/>
                <a:ea typeface="Roboto"/>
                <a:cs typeface="Roboto"/>
                <a:sym typeface="Roboto"/>
              </a:endParaRPr>
            </a:p>
          </p:txBody>
        </p:sp>
        <p:sp>
          <p:nvSpPr>
            <p:cNvPr id="139" name="Google Shape;139;p9"/>
            <p:cNvSpPr txBox="1"/>
            <p:nvPr/>
          </p:nvSpPr>
          <p:spPr>
            <a:xfrm>
              <a:off x="6167063" y="2057125"/>
              <a:ext cx="2236200" cy="2615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None/>
              </a:pPr>
              <a:r>
                <a:rPr lang="en-US" sz="1600">
                  <a:latin typeface="Roboto"/>
                  <a:ea typeface="Roboto"/>
                  <a:cs typeface="Roboto"/>
                  <a:sym typeface="Roboto"/>
                </a:rPr>
                <a:t>Preprocessing the dataset, i.e., handling missing values </a:t>
              </a:r>
              <a:endParaRPr sz="1600">
                <a:latin typeface="Roboto"/>
                <a:ea typeface="Roboto"/>
                <a:cs typeface="Roboto"/>
                <a:sym typeface="Roboto"/>
              </a:endParaRPr>
            </a:p>
          </p:txBody>
        </p:sp>
      </p:grpSp>
      <p:grpSp>
        <p:nvGrpSpPr>
          <p:cNvPr id="140" name="Google Shape;140;p9"/>
          <p:cNvGrpSpPr/>
          <p:nvPr/>
        </p:nvGrpSpPr>
        <p:grpSpPr>
          <a:xfrm>
            <a:off x="0" y="1586613"/>
            <a:ext cx="4729082" cy="4643665"/>
            <a:chOff x="0" y="1189989"/>
            <a:chExt cx="3546900" cy="3482836"/>
          </a:xfrm>
        </p:grpSpPr>
        <p:sp>
          <p:nvSpPr>
            <p:cNvPr id="141" name="Google Shape;141;p9"/>
            <p:cNvSpPr/>
            <p:nvPr/>
          </p:nvSpPr>
          <p:spPr>
            <a:xfrm>
              <a:off x="0" y="1189989"/>
              <a:ext cx="3546900" cy="669000"/>
            </a:xfrm>
            <a:prstGeom prst="homePlate">
              <a:avLst>
                <a:gd name="adj" fmla="val 50000"/>
              </a:avLst>
            </a:prstGeom>
            <a:solidFill>
              <a:srgbClr val="802017"/>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solidFill>
                    <a:srgbClr val="FFFFFF"/>
                  </a:solidFill>
                  <a:latin typeface="Roboto"/>
                  <a:ea typeface="Roboto"/>
                  <a:cs typeface="Roboto"/>
                  <a:sym typeface="Roboto"/>
                </a:rPr>
                <a:t>API Request</a:t>
              </a:r>
              <a:endParaRPr sz="1900">
                <a:solidFill>
                  <a:srgbClr val="FFFFFF"/>
                </a:solidFill>
                <a:latin typeface="Roboto"/>
                <a:ea typeface="Roboto"/>
                <a:cs typeface="Roboto"/>
                <a:sym typeface="Roboto"/>
              </a:endParaRPr>
            </a:p>
          </p:txBody>
        </p:sp>
        <p:sp>
          <p:nvSpPr>
            <p:cNvPr id="142" name="Google Shape;142;p9"/>
            <p:cNvSpPr txBox="1"/>
            <p:nvPr/>
          </p:nvSpPr>
          <p:spPr>
            <a:xfrm>
              <a:off x="655361" y="2057125"/>
              <a:ext cx="2236200" cy="2615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None/>
              </a:pPr>
              <a:r>
                <a:rPr lang="en-US" sz="1600">
                  <a:latin typeface="Roboto"/>
                  <a:ea typeface="Roboto"/>
                  <a:cs typeface="Roboto"/>
                  <a:sym typeface="Roboto"/>
                </a:rPr>
                <a:t>An API request to the SpaceX launch data </a:t>
              </a:r>
              <a:endParaRPr sz="1600">
                <a:latin typeface="Roboto"/>
                <a:ea typeface="Roboto"/>
                <a:cs typeface="Roboto"/>
                <a:sym typeface="Roboto"/>
              </a:endParaRPr>
            </a:p>
          </p:txBody>
        </p:sp>
      </p:grpSp>
      <p:grpSp>
        <p:nvGrpSpPr>
          <p:cNvPr id="143" name="Google Shape;143;p9"/>
          <p:cNvGrpSpPr/>
          <p:nvPr/>
        </p:nvGrpSpPr>
        <p:grpSpPr>
          <a:xfrm>
            <a:off x="3925507" y="1586327"/>
            <a:ext cx="4407490" cy="4643951"/>
            <a:chOff x="2944204" y="1189775"/>
            <a:chExt cx="3305700" cy="3483050"/>
          </a:xfrm>
        </p:grpSpPr>
        <p:sp>
          <p:nvSpPr>
            <p:cNvPr id="144" name="Google Shape;144;p9"/>
            <p:cNvSpPr/>
            <p:nvPr/>
          </p:nvSpPr>
          <p:spPr>
            <a:xfrm>
              <a:off x="2944204" y="1189775"/>
              <a:ext cx="3305700" cy="669000"/>
            </a:xfrm>
            <a:prstGeom prst="chevron">
              <a:avLst>
                <a:gd name="adj" fmla="val 50000"/>
              </a:avLst>
            </a:prstGeom>
            <a:solidFill>
              <a:srgbClr val="B02C20"/>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solidFill>
                    <a:srgbClr val="FFFFFF"/>
                  </a:solidFill>
                  <a:latin typeface="Roboto"/>
                  <a:ea typeface="Roboto"/>
                  <a:cs typeface="Roboto"/>
                  <a:sym typeface="Roboto"/>
                </a:rPr>
                <a:t>Data Selection</a:t>
              </a:r>
              <a:endParaRPr sz="1900">
                <a:solidFill>
                  <a:srgbClr val="FFFFFF"/>
                </a:solidFill>
                <a:latin typeface="Roboto"/>
                <a:ea typeface="Roboto"/>
                <a:cs typeface="Roboto"/>
                <a:sym typeface="Roboto"/>
              </a:endParaRPr>
            </a:p>
          </p:txBody>
        </p:sp>
        <p:sp>
          <p:nvSpPr>
            <p:cNvPr id="145" name="Google Shape;145;p9"/>
            <p:cNvSpPr txBox="1"/>
            <p:nvPr/>
          </p:nvSpPr>
          <p:spPr>
            <a:xfrm>
              <a:off x="3478949" y="2057125"/>
              <a:ext cx="2236200" cy="2615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None/>
              </a:pPr>
              <a:r>
                <a:rPr lang="en-US" sz="1600">
                  <a:latin typeface="Roboto"/>
                  <a:ea typeface="Roboto"/>
                  <a:cs typeface="Roboto"/>
                  <a:sym typeface="Roboto"/>
                </a:rPr>
                <a:t>Filtering the returned API response to select only Falcon 9 launch data</a:t>
              </a:r>
              <a:endParaRPr sz="1600">
                <a:latin typeface="Roboto"/>
                <a:ea typeface="Roboto"/>
                <a:cs typeface="Roboto"/>
                <a:sym typeface="Roboto"/>
              </a:endParaRPr>
            </a:p>
          </p:txBody>
        </p:sp>
      </p:grpSp>
      <p:sp>
        <p:nvSpPr>
          <p:cNvPr id="146" name="Google Shape;146;p9"/>
          <p:cNvSpPr txBox="1">
            <a:spLocks noGrp="1"/>
          </p:cNvSpPr>
          <p:nvPr>
            <p:ph type="body" idx="1"/>
          </p:nvPr>
        </p:nvSpPr>
        <p:spPr>
          <a:xfrm>
            <a:off x="644150" y="4385600"/>
            <a:ext cx="6865500" cy="2891400"/>
          </a:xfrm>
          <a:prstGeom prst="rect">
            <a:avLst/>
          </a:prstGeom>
          <a:noFill/>
          <a:ln>
            <a:noFill/>
          </a:ln>
        </p:spPr>
        <p:txBody>
          <a:bodyPr spcFirstLastPara="1" wrap="square" lIns="91425" tIns="45700" rIns="91425" bIns="45700" anchor="t" anchorCtr="0">
            <a:normAutofit/>
          </a:bodyPr>
          <a:lstStyle/>
          <a:p>
            <a:pPr marL="457200" marR="0" lvl="0" indent="-342900" algn="l" rtl="0">
              <a:lnSpc>
                <a:spcPct val="90000"/>
              </a:lnSpc>
              <a:spcBef>
                <a:spcPts val="100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SpaceX API Data Collection</a:t>
            </a:r>
            <a:endParaRPr sz="1800">
              <a:solidFill>
                <a:schemeClr val="dk1"/>
              </a:solidFill>
              <a:latin typeface="Calibri"/>
              <a:ea typeface="Calibri"/>
              <a:cs typeface="Calibri"/>
              <a:sym typeface="Calibri"/>
            </a:endParaRPr>
          </a:p>
          <a:p>
            <a:pPr marL="914400" marR="0" lvl="1" indent="-342900" algn="l" rtl="0">
              <a:lnSpc>
                <a:spcPct val="90000"/>
              </a:lnSpc>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SpaceX offers a public API that provides launch data.</a:t>
            </a:r>
            <a:endParaRPr sz="1800">
              <a:solidFill>
                <a:schemeClr val="dk1"/>
              </a:solidFill>
              <a:latin typeface="Calibri"/>
              <a:ea typeface="Calibri"/>
              <a:cs typeface="Calibri"/>
              <a:sym typeface="Calibri"/>
            </a:endParaRPr>
          </a:p>
          <a:p>
            <a:pPr marL="914400" marR="0" lvl="1" indent="-342900" algn="l" rtl="0">
              <a:lnSpc>
                <a:spcPct val="90000"/>
              </a:lnSpc>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The API was used to obtain the data following the process outlined in the accompanying flowchart.</a:t>
            </a:r>
            <a:endParaRPr sz="1800">
              <a:solidFill>
                <a:schemeClr val="dk1"/>
              </a:solidFill>
              <a:latin typeface="Calibri"/>
              <a:ea typeface="Calibri"/>
              <a:cs typeface="Calibri"/>
              <a:sym typeface="Calibri"/>
            </a:endParaRPr>
          </a:p>
          <a:p>
            <a:pPr marL="914400" marR="0" lvl="1" indent="-342900" algn="l" rtl="0">
              <a:lnSpc>
                <a:spcPct val="90000"/>
              </a:lnSpc>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The retrieved data was then persisted/stored.</a:t>
            </a:r>
            <a:endParaRPr sz="1800">
              <a:solidFill>
                <a:schemeClr val="dk1"/>
              </a:solidFill>
              <a:latin typeface="Calibri"/>
              <a:ea typeface="Calibri"/>
              <a:cs typeface="Calibri"/>
              <a:sym typeface="Calibri"/>
            </a:endParaRPr>
          </a:p>
          <a:p>
            <a:pPr marL="914400" marR="0" lvl="1" indent="-342900" algn="l" rtl="0">
              <a:lnSpc>
                <a:spcPct val="90000"/>
              </a:lnSpc>
              <a:spcBef>
                <a:spcPts val="0"/>
              </a:spcBef>
              <a:spcAft>
                <a:spcPts val="0"/>
              </a:spcAft>
              <a:buClr>
                <a:schemeClr val="dk1"/>
              </a:buClr>
              <a:buSzPts val="1800"/>
              <a:buFont typeface="Calibri"/>
              <a:buChar char="○"/>
            </a:pPr>
            <a:r>
              <a:rPr lang="en-US" sz="1800" u="sng">
                <a:solidFill>
                  <a:schemeClr val="hlink"/>
                </a:solidFill>
                <a:latin typeface="Calibri"/>
                <a:ea typeface="Calibri"/>
                <a:cs typeface="Calibri"/>
                <a:sym typeface="Calibri"/>
                <a:hlinkClick r:id="rId4"/>
              </a:rPr>
              <a:t>See source code for implementation details.</a:t>
            </a:r>
            <a:endParaRPr sz="18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151" name="Google Shape;151;p11"/>
          <p:cNvSpPr txBox="1">
            <a:spLocks noGrp="1"/>
          </p:cNvSpPr>
          <p:nvPr>
            <p:ph type="sldNum" idx="12"/>
          </p:nvPr>
        </p:nvSpPr>
        <p:spPr>
          <a:xfrm>
            <a:off x="8714772" y="6025573"/>
            <a:ext cx="2743200" cy="40163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
        <p:nvSpPr>
          <p:cNvPr id="152" name="Google Shape;152;p11"/>
          <p:cNvSpPr txBox="1"/>
          <p:nvPr/>
        </p:nvSpPr>
        <p:spPr>
          <a:xfrm>
            <a:off x="770011" y="538650"/>
            <a:ext cx="10515600" cy="549049"/>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Wrangling</a:t>
            </a:r>
            <a:endParaRPr/>
          </a:p>
        </p:txBody>
      </p:sp>
      <p:grpSp>
        <p:nvGrpSpPr>
          <p:cNvPr id="153" name="Google Shape;153;p11"/>
          <p:cNvGrpSpPr/>
          <p:nvPr/>
        </p:nvGrpSpPr>
        <p:grpSpPr>
          <a:xfrm>
            <a:off x="7509568" y="1586327"/>
            <a:ext cx="4407490" cy="4643951"/>
            <a:chOff x="5632317" y="1189775"/>
            <a:chExt cx="3305700" cy="3483050"/>
          </a:xfrm>
        </p:grpSpPr>
        <p:sp>
          <p:nvSpPr>
            <p:cNvPr id="154" name="Google Shape;154;p11"/>
            <p:cNvSpPr/>
            <p:nvPr/>
          </p:nvSpPr>
          <p:spPr>
            <a:xfrm>
              <a:off x="5632317" y="1189775"/>
              <a:ext cx="3305700" cy="669000"/>
            </a:xfrm>
            <a:prstGeom prst="chevron">
              <a:avLst>
                <a:gd name="adj" fmla="val 50000"/>
              </a:avLst>
            </a:prstGeom>
            <a:solidFill>
              <a:srgbClr val="D83829"/>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solidFill>
                    <a:srgbClr val="FFFFFF"/>
                  </a:solidFill>
                  <a:latin typeface="Roboto"/>
                  <a:ea typeface="Roboto"/>
                  <a:cs typeface="Roboto"/>
                  <a:sym typeface="Roboto"/>
                </a:rPr>
                <a:t>Creation of class label</a:t>
              </a:r>
              <a:endParaRPr sz="1900">
                <a:solidFill>
                  <a:srgbClr val="FFFFFF"/>
                </a:solidFill>
                <a:latin typeface="Roboto"/>
                <a:ea typeface="Roboto"/>
                <a:cs typeface="Roboto"/>
                <a:sym typeface="Roboto"/>
              </a:endParaRPr>
            </a:p>
          </p:txBody>
        </p:sp>
        <p:sp>
          <p:nvSpPr>
            <p:cNvPr id="155" name="Google Shape;155;p11"/>
            <p:cNvSpPr txBox="1"/>
            <p:nvPr/>
          </p:nvSpPr>
          <p:spPr>
            <a:xfrm>
              <a:off x="6167063" y="2057125"/>
              <a:ext cx="2236200" cy="2615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a:latin typeface="Roboto"/>
                  <a:ea typeface="Roboto"/>
                  <a:cs typeface="Roboto"/>
                  <a:sym typeface="Roboto"/>
                </a:rPr>
                <a:t>Generated the landing outcome label from the Outcome column to enable modeling.</a:t>
              </a:r>
              <a:endParaRPr sz="16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600">
                <a:latin typeface="Roboto"/>
                <a:ea typeface="Roboto"/>
                <a:cs typeface="Roboto"/>
                <a:sym typeface="Roboto"/>
              </a:endParaRPr>
            </a:p>
            <a:p>
              <a:pPr marL="0" lvl="0" indent="0" algn="l" rtl="0">
                <a:lnSpc>
                  <a:spcPct val="115000"/>
                </a:lnSpc>
                <a:spcBef>
                  <a:spcPts val="0"/>
                </a:spcBef>
                <a:spcAft>
                  <a:spcPts val="0"/>
                </a:spcAft>
                <a:buNone/>
              </a:pPr>
              <a:endParaRPr sz="1600">
                <a:latin typeface="Roboto"/>
                <a:ea typeface="Roboto"/>
                <a:cs typeface="Roboto"/>
                <a:sym typeface="Roboto"/>
              </a:endParaRPr>
            </a:p>
          </p:txBody>
        </p:sp>
      </p:grpSp>
      <p:grpSp>
        <p:nvGrpSpPr>
          <p:cNvPr id="156" name="Google Shape;156;p11"/>
          <p:cNvGrpSpPr/>
          <p:nvPr/>
        </p:nvGrpSpPr>
        <p:grpSpPr>
          <a:xfrm>
            <a:off x="0" y="1586613"/>
            <a:ext cx="4729082" cy="4643665"/>
            <a:chOff x="0" y="1189989"/>
            <a:chExt cx="3546900" cy="3482836"/>
          </a:xfrm>
        </p:grpSpPr>
        <p:sp>
          <p:nvSpPr>
            <p:cNvPr id="157" name="Google Shape;157;p11"/>
            <p:cNvSpPr/>
            <p:nvPr/>
          </p:nvSpPr>
          <p:spPr>
            <a:xfrm>
              <a:off x="0" y="1189989"/>
              <a:ext cx="3546900" cy="669000"/>
            </a:xfrm>
            <a:prstGeom prst="homePlate">
              <a:avLst>
                <a:gd name="adj" fmla="val 50000"/>
              </a:avLst>
            </a:prstGeom>
            <a:solidFill>
              <a:srgbClr val="802017"/>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solidFill>
                    <a:srgbClr val="FFFFFF"/>
                  </a:solidFill>
                  <a:latin typeface="Roboto"/>
                  <a:ea typeface="Roboto"/>
                  <a:cs typeface="Roboto"/>
                  <a:sym typeface="Roboto"/>
                </a:rPr>
                <a:t>EDA</a:t>
              </a:r>
              <a:endParaRPr sz="1900">
                <a:solidFill>
                  <a:srgbClr val="FFFFFF"/>
                </a:solidFill>
                <a:latin typeface="Roboto"/>
                <a:ea typeface="Roboto"/>
                <a:cs typeface="Roboto"/>
                <a:sym typeface="Roboto"/>
              </a:endParaRPr>
            </a:p>
          </p:txBody>
        </p:sp>
        <p:sp>
          <p:nvSpPr>
            <p:cNvPr id="158" name="Google Shape;158;p11"/>
            <p:cNvSpPr txBox="1"/>
            <p:nvPr/>
          </p:nvSpPr>
          <p:spPr>
            <a:xfrm>
              <a:off x="655361" y="2057125"/>
              <a:ext cx="2236200" cy="2615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None/>
              </a:pPr>
              <a:r>
                <a:rPr lang="en-US" sz="1600">
                  <a:latin typeface="Roboto"/>
                  <a:ea typeface="Roboto"/>
                  <a:cs typeface="Roboto"/>
                  <a:sym typeface="Roboto"/>
                </a:rPr>
                <a:t>Performed initial Exploratory Data Analysis (EDA) on the dataset to understand trends.</a:t>
              </a:r>
              <a:endParaRPr sz="1600">
                <a:latin typeface="Roboto"/>
                <a:ea typeface="Roboto"/>
                <a:cs typeface="Roboto"/>
                <a:sym typeface="Roboto"/>
              </a:endParaRPr>
            </a:p>
          </p:txBody>
        </p:sp>
      </p:grpSp>
      <p:grpSp>
        <p:nvGrpSpPr>
          <p:cNvPr id="159" name="Google Shape;159;p11"/>
          <p:cNvGrpSpPr/>
          <p:nvPr/>
        </p:nvGrpSpPr>
        <p:grpSpPr>
          <a:xfrm>
            <a:off x="3925507" y="1586327"/>
            <a:ext cx="4407490" cy="4643951"/>
            <a:chOff x="2944204" y="1189775"/>
            <a:chExt cx="3305700" cy="3483050"/>
          </a:xfrm>
        </p:grpSpPr>
        <p:sp>
          <p:nvSpPr>
            <p:cNvPr id="160" name="Google Shape;160;p11"/>
            <p:cNvSpPr/>
            <p:nvPr/>
          </p:nvSpPr>
          <p:spPr>
            <a:xfrm>
              <a:off x="2944204" y="1189775"/>
              <a:ext cx="3305700" cy="669000"/>
            </a:xfrm>
            <a:prstGeom prst="chevron">
              <a:avLst>
                <a:gd name="adj" fmla="val 50000"/>
              </a:avLst>
            </a:prstGeom>
            <a:solidFill>
              <a:srgbClr val="B02C20"/>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900">
                  <a:solidFill>
                    <a:srgbClr val="FFFFFF"/>
                  </a:solidFill>
                  <a:latin typeface="Roboto"/>
                  <a:ea typeface="Roboto"/>
                  <a:cs typeface="Roboto"/>
                  <a:sym typeface="Roboto"/>
                </a:rPr>
                <a:t>Feature Engineering</a:t>
              </a:r>
              <a:endParaRPr sz="1900">
                <a:solidFill>
                  <a:srgbClr val="FFFFFF"/>
                </a:solidFill>
                <a:latin typeface="Roboto"/>
                <a:ea typeface="Roboto"/>
                <a:cs typeface="Roboto"/>
                <a:sym typeface="Roboto"/>
              </a:endParaRPr>
            </a:p>
          </p:txBody>
        </p:sp>
        <p:sp>
          <p:nvSpPr>
            <p:cNvPr id="161" name="Google Shape;161;p11"/>
            <p:cNvSpPr txBox="1"/>
            <p:nvPr/>
          </p:nvSpPr>
          <p:spPr>
            <a:xfrm>
              <a:off x="3478949" y="2057125"/>
              <a:ext cx="2236200" cy="26157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None/>
              </a:pPr>
              <a:r>
                <a:rPr lang="en-US" sz="1600">
                  <a:latin typeface="Roboto"/>
                  <a:ea typeface="Roboto"/>
                  <a:cs typeface="Roboto"/>
                  <a:sym typeface="Roboto"/>
                </a:rPr>
                <a:t>Calculated summary statistics such as launches per site, orbit occurrence, and mission outcome per orbit type.</a:t>
              </a:r>
              <a:endParaRPr sz="1600">
                <a:latin typeface="Roboto"/>
                <a:ea typeface="Roboto"/>
                <a:cs typeface="Roboto"/>
                <a:sym typeface="Roboto"/>
              </a:endParaRPr>
            </a:p>
          </p:txBody>
        </p:sp>
      </p:grpSp>
      <p:sp>
        <p:nvSpPr>
          <p:cNvPr id="162" name="Google Shape;162;p11"/>
          <p:cNvSpPr txBox="1">
            <a:spLocks noGrp="1"/>
          </p:cNvSpPr>
          <p:nvPr>
            <p:ph type="body" idx="1"/>
          </p:nvPr>
        </p:nvSpPr>
        <p:spPr>
          <a:xfrm>
            <a:off x="438100" y="4898950"/>
            <a:ext cx="6865500" cy="16698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1000"/>
              </a:spcBef>
              <a:spcAft>
                <a:spcPts val="0"/>
              </a:spcAft>
              <a:buNone/>
            </a:pPr>
            <a:r>
              <a:rPr lang="en-US" sz="1800" u="sng">
                <a:solidFill>
                  <a:schemeClr val="hlink"/>
                </a:solidFill>
                <a:latin typeface="Calibri"/>
                <a:ea typeface="Calibri"/>
                <a:cs typeface="Calibri"/>
                <a:sym typeface="Calibri"/>
                <a:hlinkClick r:id="rId4"/>
              </a:rPr>
              <a:t>See source code for implementation details.</a:t>
            </a:r>
            <a:endParaRPr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1582</Words>
  <Application>Microsoft Office PowerPoint</Application>
  <PresentationFormat>Widescreen</PresentationFormat>
  <Paragraphs>233</Paragraphs>
  <Slides>47</Slides>
  <Notes>47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Calibri</vt:lpstr>
      <vt:lpstr>IBM Plex Mono SemiBold</vt:lpstr>
      <vt:lpstr>Roboto</vt:lpstr>
      <vt:lpstr>Arial</vt:lpstr>
      <vt:lpstr>IBM Plex Mono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YAN Luo</dc:creator>
  <cp:lastModifiedBy>HP EliteBook 840 G3</cp:lastModifiedBy>
  <cp:revision>1</cp:revision>
  <dcterms:created xsi:type="dcterms:W3CDTF">2021-04-29T18:58:34Z</dcterms:created>
  <dcterms:modified xsi:type="dcterms:W3CDTF">2023-08-20T17:16:51Z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